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notesSlides/notesSlide8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257" r:id="rId3"/>
    <p:sldId id="260" r:id="rId4"/>
    <p:sldId id="259" r:id="rId5"/>
    <p:sldId id="261" r:id="rId6"/>
    <p:sldId id="268" r:id="rId7"/>
    <p:sldId id="262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uly" initials="P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5-11-10T09:40:26.129" idx="1">
    <p:pos x="1876" y="1239"/>
    <p:text>1. adj. De carácter inconstante.</p:tex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BE6955-35D6-4A74-9417-83BC79FCDC1D}" type="doc">
      <dgm:prSet loTypeId="urn:microsoft.com/office/officeart/2005/8/layout/equation1" loCatId="process" qsTypeId="urn:microsoft.com/office/officeart/2005/8/quickstyle/3d1" qsCatId="3D" csTypeId="urn:microsoft.com/office/officeart/2005/8/colors/colorful3" csCatId="colorful" phldr="1"/>
      <dgm:spPr/>
    </dgm:pt>
    <dgm:pt modelId="{32FABDEC-F494-47F5-8ADD-0752421BEB89}">
      <dgm:prSet phldrT="[Texto]"/>
      <dgm:spPr/>
      <dgm:t>
        <a:bodyPr/>
        <a:lstStyle/>
        <a:p>
          <a:r>
            <a:rPr lang="es-CL" dirty="0" smtClean="0"/>
            <a:t>Capacidad de crear mundos posibles</a:t>
          </a:r>
          <a:endParaRPr lang="es-CL" dirty="0"/>
        </a:p>
      </dgm:t>
    </dgm:pt>
    <dgm:pt modelId="{6C4952A4-08FA-479C-BD04-31AADCCC9189}" type="parTrans" cxnId="{24F015B6-8DA4-42B9-9D03-20B0B0FBDFB6}">
      <dgm:prSet/>
      <dgm:spPr/>
      <dgm:t>
        <a:bodyPr/>
        <a:lstStyle/>
        <a:p>
          <a:endParaRPr lang="es-CL"/>
        </a:p>
      </dgm:t>
    </dgm:pt>
    <dgm:pt modelId="{85531317-26C9-4303-A5D5-BAC48CBA86D2}" type="sibTrans" cxnId="{24F015B6-8DA4-42B9-9D03-20B0B0FBDFB6}">
      <dgm:prSet/>
      <dgm:spPr/>
      <dgm:t>
        <a:bodyPr/>
        <a:lstStyle/>
        <a:p>
          <a:endParaRPr lang="es-CL"/>
        </a:p>
      </dgm:t>
    </dgm:pt>
    <dgm:pt modelId="{D0A73470-C800-407B-A55F-6FD3BE874AF2}">
      <dgm:prSet phldrT="[Texto]"/>
      <dgm:spPr/>
      <dgm:t>
        <a:bodyPr/>
        <a:lstStyle/>
        <a:p>
          <a:r>
            <a:rPr lang="es-CL" dirty="0" smtClean="0"/>
            <a:t>Realidad</a:t>
          </a:r>
          <a:endParaRPr lang="es-CL" dirty="0"/>
        </a:p>
      </dgm:t>
    </dgm:pt>
    <dgm:pt modelId="{12733992-77CB-4CB8-9302-163C51A66D93}" type="parTrans" cxnId="{2852365A-BD82-4804-A04B-DCE025C69241}">
      <dgm:prSet/>
      <dgm:spPr/>
      <dgm:t>
        <a:bodyPr/>
        <a:lstStyle/>
        <a:p>
          <a:endParaRPr lang="es-CL"/>
        </a:p>
      </dgm:t>
    </dgm:pt>
    <dgm:pt modelId="{F890E6CC-58E8-43B7-BEA2-106E551ACAA4}" type="sibTrans" cxnId="{2852365A-BD82-4804-A04B-DCE025C69241}">
      <dgm:prSet/>
      <dgm:spPr/>
      <dgm:t>
        <a:bodyPr/>
        <a:lstStyle/>
        <a:p>
          <a:endParaRPr lang="es-CL"/>
        </a:p>
      </dgm:t>
    </dgm:pt>
    <dgm:pt modelId="{1D425233-E48A-459A-BFAF-F48F2DE29D76}">
      <dgm:prSet phldrT="[Texto]"/>
      <dgm:spPr/>
      <dgm:t>
        <a:bodyPr/>
        <a:lstStyle/>
        <a:p>
          <a:r>
            <a:rPr lang="es-CL" dirty="0" smtClean="0"/>
            <a:t>Ficción</a:t>
          </a:r>
          <a:endParaRPr lang="es-CL" dirty="0"/>
        </a:p>
      </dgm:t>
    </dgm:pt>
    <dgm:pt modelId="{B5D1E7D6-BA2D-442B-9FA3-6EAF15A0F731}" type="parTrans" cxnId="{BB5630A2-0457-4DDB-BC8A-5E9F862166C7}">
      <dgm:prSet/>
      <dgm:spPr/>
      <dgm:t>
        <a:bodyPr/>
        <a:lstStyle/>
        <a:p>
          <a:endParaRPr lang="es-CL"/>
        </a:p>
      </dgm:t>
    </dgm:pt>
    <dgm:pt modelId="{DDB41EA3-E664-4FBB-9601-6C6EC3AB3C2D}" type="sibTrans" cxnId="{BB5630A2-0457-4DDB-BC8A-5E9F862166C7}">
      <dgm:prSet/>
      <dgm:spPr/>
      <dgm:t>
        <a:bodyPr/>
        <a:lstStyle/>
        <a:p>
          <a:endParaRPr lang="es-CL"/>
        </a:p>
      </dgm:t>
    </dgm:pt>
    <dgm:pt modelId="{B6C4E09B-A5B4-474E-A8DD-F2409E672FC7}" type="pres">
      <dgm:prSet presAssocID="{B5BE6955-35D6-4A74-9417-83BC79FCDC1D}" presName="linearFlow" presStyleCnt="0">
        <dgm:presLayoutVars>
          <dgm:dir/>
          <dgm:resizeHandles val="exact"/>
        </dgm:presLayoutVars>
      </dgm:prSet>
      <dgm:spPr/>
    </dgm:pt>
    <dgm:pt modelId="{2ECBA877-70DA-4E13-8776-BF1FFEF4FC7D}" type="pres">
      <dgm:prSet presAssocID="{32FABDEC-F494-47F5-8ADD-0752421BEB89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D838DD35-AC98-4A9D-B52A-2DD29E005602}" type="pres">
      <dgm:prSet presAssocID="{85531317-26C9-4303-A5D5-BAC48CBA86D2}" presName="spacerL" presStyleCnt="0"/>
      <dgm:spPr/>
    </dgm:pt>
    <dgm:pt modelId="{AA9D3A70-FA91-4C23-B7FA-DA79F00EF3AA}" type="pres">
      <dgm:prSet presAssocID="{85531317-26C9-4303-A5D5-BAC48CBA86D2}" presName="sibTrans" presStyleLbl="sibTrans2D1" presStyleIdx="0" presStyleCnt="2"/>
      <dgm:spPr/>
      <dgm:t>
        <a:bodyPr/>
        <a:lstStyle/>
        <a:p>
          <a:endParaRPr lang="es-CL"/>
        </a:p>
      </dgm:t>
    </dgm:pt>
    <dgm:pt modelId="{071DAB93-6BC7-4F73-AB71-BBA2AF87DBF3}" type="pres">
      <dgm:prSet presAssocID="{85531317-26C9-4303-A5D5-BAC48CBA86D2}" presName="spacerR" presStyleCnt="0"/>
      <dgm:spPr/>
    </dgm:pt>
    <dgm:pt modelId="{FAADECBA-2A15-49FC-8DDE-1EC8D23543BC}" type="pres">
      <dgm:prSet presAssocID="{D0A73470-C800-407B-A55F-6FD3BE874AF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CL"/>
        </a:p>
      </dgm:t>
    </dgm:pt>
    <dgm:pt modelId="{67D7A04A-22E0-4E0F-A4F1-66BA5FD04018}" type="pres">
      <dgm:prSet presAssocID="{F890E6CC-58E8-43B7-BEA2-106E551ACAA4}" presName="spacerL" presStyleCnt="0"/>
      <dgm:spPr/>
    </dgm:pt>
    <dgm:pt modelId="{6CBBE32E-4773-4B13-B9A5-62EF7F1C0D38}" type="pres">
      <dgm:prSet presAssocID="{F890E6CC-58E8-43B7-BEA2-106E551ACAA4}" presName="sibTrans" presStyleLbl="sibTrans2D1" presStyleIdx="1" presStyleCnt="2"/>
      <dgm:spPr/>
      <dgm:t>
        <a:bodyPr/>
        <a:lstStyle/>
        <a:p>
          <a:endParaRPr lang="es-CL"/>
        </a:p>
      </dgm:t>
    </dgm:pt>
    <dgm:pt modelId="{512BA697-A3A8-44F3-8C0D-F1B4DF5BD852}" type="pres">
      <dgm:prSet presAssocID="{F890E6CC-58E8-43B7-BEA2-106E551ACAA4}" presName="spacerR" presStyleCnt="0"/>
      <dgm:spPr/>
    </dgm:pt>
    <dgm:pt modelId="{78BE024B-191F-4DB1-8482-D02E07D4D0CC}" type="pres">
      <dgm:prSet presAssocID="{1D425233-E48A-459A-BFAF-F48F2DE29D76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L"/>
        </a:p>
      </dgm:t>
    </dgm:pt>
  </dgm:ptLst>
  <dgm:cxnLst>
    <dgm:cxn modelId="{2852365A-BD82-4804-A04B-DCE025C69241}" srcId="{B5BE6955-35D6-4A74-9417-83BC79FCDC1D}" destId="{D0A73470-C800-407B-A55F-6FD3BE874AF2}" srcOrd="1" destOrd="0" parTransId="{12733992-77CB-4CB8-9302-163C51A66D93}" sibTransId="{F890E6CC-58E8-43B7-BEA2-106E551ACAA4}"/>
    <dgm:cxn modelId="{50BFB232-DCD3-4D2A-9870-0C363114F2DA}" type="presOf" srcId="{B5BE6955-35D6-4A74-9417-83BC79FCDC1D}" destId="{B6C4E09B-A5B4-474E-A8DD-F2409E672FC7}" srcOrd="0" destOrd="0" presId="urn:microsoft.com/office/officeart/2005/8/layout/equation1"/>
    <dgm:cxn modelId="{853BE24E-A4FD-480E-9CCE-F134905DB58F}" type="presOf" srcId="{F890E6CC-58E8-43B7-BEA2-106E551ACAA4}" destId="{6CBBE32E-4773-4B13-B9A5-62EF7F1C0D38}" srcOrd="0" destOrd="0" presId="urn:microsoft.com/office/officeart/2005/8/layout/equation1"/>
    <dgm:cxn modelId="{8D3A8C87-905C-4E47-823F-BF2EF64BA2D2}" type="presOf" srcId="{32FABDEC-F494-47F5-8ADD-0752421BEB89}" destId="{2ECBA877-70DA-4E13-8776-BF1FFEF4FC7D}" srcOrd="0" destOrd="0" presId="urn:microsoft.com/office/officeart/2005/8/layout/equation1"/>
    <dgm:cxn modelId="{4C12209F-81BD-4A62-A67F-D6D478C49089}" type="presOf" srcId="{D0A73470-C800-407B-A55F-6FD3BE874AF2}" destId="{FAADECBA-2A15-49FC-8DDE-1EC8D23543BC}" srcOrd="0" destOrd="0" presId="urn:microsoft.com/office/officeart/2005/8/layout/equation1"/>
    <dgm:cxn modelId="{BB5630A2-0457-4DDB-BC8A-5E9F862166C7}" srcId="{B5BE6955-35D6-4A74-9417-83BC79FCDC1D}" destId="{1D425233-E48A-459A-BFAF-F48F2DE29D76}" srcOrd="2" destOrd="0" parTransId="{B5D1E7D6-BA2D-442B-9FA3-6EAF15A0F731}" sibTransId="{DDB41EA3-E664-4FBB-9601-6C6EC3AB3C2D}"/>
    <dgm:cxn modelId="{94176330-1CE9-4519-A59E-7E8E4D631E36}" type="presOf" srcId="{85531317-26C9-4303-A5D5-BAC48CBA86D2}" destId="{AA9D3A70-FA91-4C23-B7FA-DA79F00EF3AA}" srcOrd="0" destOrd="0" presId="urn:microsoft.com/office/officeart/2005/8/layout/equation1"/>
    <dgm:cxn modelId="{4578F2D4-D1B3-4CAD-98C1-757C5C771BAC}" type="presOf" srcId="{1D425233-E48A-459A-BFAF-F48F2DE29D76}" destId="{78BE024B-191F-4DB1-8482-D02E07D4D0CC}" srcOrd="0" destOrd="0" presId="urn:microsoft.com/office/officeart/2005/8/layout/equation1"/>
    <dgm:cxn modelId="{24F015B6-8DA4-42B9-9D03-20B0B0FBDFB6}" srcId="{B5BE6955-35D6-4A74-9417-83BC79FCDC1D}" destId="{32FABDEC-F494-47F5-8ADD-0752421BEB89}" srcOrd="0" destOrd="0" parTransId="{6C4952A4-08FA-479C-BD04-31AADCCC9189}" sibTransId="{85531317-26C9-4303-A5D5-BAC48CBA86D2}"/>
    <dgm:cxn modelId="{AD5A75D7-7EE1-4896-BCD1-A0F9CC960294}" type="presParOf" srcId="{B6C4E09B-A5B4-474E-A8DD-F2409E672FC7}" destId="{2ECBA877-70DA-4E13-8776-BF1FFEF4FC7D}" srcOrd="0" destOrd="0" presId="urn:microsoft.com/office/officeart/2005/8/layout/equation1"/>
    <dgm:cxn modelId="{4B7E65FE-2ACE-4CDD-AE18-0CC48EE64A8B}" type="presParOf" srcId="{B6C4E09B-A5B4-474E-A8DD-F2409E672FC7}" destId="{D838DD35-AC98-4A9D-B52A-2DD29E005602}" srcOrd="1" destOrd="0" presId="urn:microsoft.com/office/officeart/2005/8/layout/equation1"/>
    <dgm:cxn modelId="{90CA5E7E-A4C7-4C4C-B614-0F226F0D8973}" type="presParOf" srcId="{B6C4E09B-A5B4-474E-A8DD-F2409E672FC7}" destId="{AA9D3A70-FA91-4C23-B7FA-DA79F00EF3AA}" srcOrd="2" destOrd="0" presId="urn:microsoft.com/office/officeart/2005/8/layout/equation1"/>
    <dgm:cxn modelId="{E5FE14A4-6D9B-4ED3-A448-9E16F6990679}" type="presParOf" srcId="{B6C4E09B-A5B4-474E-A8DD-F2409E672FC7}" destId="{071DAB93-6BC7-4F73-AB71-BBA2AF87DBF3}" srcOrd="3" destOrd="0" presId="urn:microsoft.com/office/officeart/2005/8/layout/equation1"/>
    <dgm:cxn modelId="{2A845DFD-4CF5-4AE3-BD1D-1E48D268F611}" type="presParOf" srcId="{B6C4E09B-A5B4-474E-A8DD-F2409E672FC7}" destId="{FAADECBA-2A15-49FC-8DDE-1EC8D23543BC}" srcOrd="4" destOrd="0" presId="urn:microsoft.com/office/officeart/2005/8/layout/equation1"/>
    <dgm:cxn modelId="{10DF5121-0DAA-4CDD-8FB5-EF55901AA42F}" type="presParOf" srcId="{B6C4E09B-A5B4-474E-A8DD-F2409E672FC7}" destId="{67D7A04A-22E0-4E0F-A4F1-66BA5FD04018}" srcOrd="5" destOrd="0" presId="urn:microsoft.com/office/officeart/2005/8/layout/equation1"/>
    <dgm:cxn modelId="{125B9174-A854-44A3-84EA-62A029A69824}" type="presParOf" srcId="{B6C4E09B-A5B4-474E-A8DD-F2409E672FC7}" destId="{6CBBE32E-4773-4B13-B9A5-62EF7F1C0D38}" srcOrd="6" destOrd="0" presId="urn:microsoft.com/office/officeart/2005/8/layout/equation1"/>
    <dgm:cxn modelId="{444FF638-084C-4589-8401-C91F1AA30A8B}" type="presParOf" srcId="{B6C4E09B-A5B4-474E-A8DD-F2409E672FC7}" destId="{512BA697-A3A8-44F3-8C0D-F1B4DF5BD852}" srcOrd="7" destOrd="0" presId="urn:microsoft.com/office/officeart/2005/8/layout/equation1"/>
    <dgm:cxn modelId="{0D1D31D3-2E26-4026-90EB-177BD44958B2}" type="presParOf" srcId="{B6C4E09B-A5B4-474E-A8DD-F2409E672FC7}" destId="{78BE024B-191F-4DB1-8482-D02E07D4D0CC}" srcOrd="8" destOrd="0" presId="urn:microsoft.com/office/officeart/2005/8/layout/equation1"/>
  </dgm:cxnLst>
  <dgm:bg/>
  <dgm:whole/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2C6E06-313C-441B-8F46-DFC619A3A336}">
      <dsp:nvSpPr>
        <dsp:cNvPr id="0" name=""/>
        <dsp:cNvSpPr/>
      </dsp:nvSpPr>
      <dsp:spPr>
        <a:xfrm>
          <a:off x="4526555" y="3985848"/>
          <a:ext cx="601031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1031" y="45720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L" sz="500" kern="1200"/>
        </a:p>
      </dsp:txBody>
      <dsp:txXfrm>
        <a:off x="4812045" y="4016543"/>
        <a:ext cx="30051" cy="30051"/>
      </dsp:txXfrm>
    </dsp:sp>
    <dsp:sp modelId="{060AD73B-B356-4072-A390-090B78495057}">
      <dsp:nvSpPr>
        <dsp:cNvPr id="0" name=""/>
        <dsp:cNvSpPr/>
      </dsp:nvSpPr>
      <dsp:spPr>
        <a:xfrm>
          <a:off x="920364" y="2988332"/>
          <a:ext cx="601031" cy="10432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0515" y="0"/>
              </a:lnTo>
              <a:lnTo>
                <a:pt x="300515" y="1043236"/>
              </a:lnTo>
              <a:lnTo>
                <a:pt x="601031" y="1043236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L" sz="500" kern="1200"/>
        </a:p>
      </dsp:txBody>
      <dsp:txXfrm>
        <a:off x="1190780" y="3479850"/>
        <a:ext cx="60199" cy="60199"/>
      </dsp:txXfrm>
    </dsp:sp>
    <dsp:sp modelId="{30E53C16-D463-496D-BAB0-35E49EE362D7}">
      <dsp:nvSpPr>
        <dsp:cNvPr id="0" name=""/>
        <dsp:cNvSpPr/>
      </dsp:nvSpPr>
      <dsp:spPr>
        <a:xfrm>
          <a:off x="4526555" y="1945095"/>
          <a:ext cx="601031" cy="5726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0515" y="0"/>
              </a:lnTo>
              <a:lnTo>
                <a:pt x="300515" y="572629"/>
              </a:lnTo>
              <a:lnTo>
                <a:pt x="601031" y="572629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L" sz="500" kern="1200"/>
        </a:p>
      </dsp:txBody>
      <dsp:txXfrm>
        <a:off x="4806317" y="2210656"/>
        <a:ext cx="41507" cy="41507"/>
      </dsp:txXfrm>
    </dsp:sp>
    <dsp:sp modelId="{038C49F0-12D9-4834-8854-AD07D3462ECE}">
      <dsp:nvSpPr>
        <dsp:cNvPr id="0" name=""/>
        <dsp:cNvSpPr/>
      </dsp:nvSpPr>
      <dsp:spPr>
        <a:xfrm>
          <a:off x="4526555" y="1372465"/>
          <a:ext cx="601031" cy="572629"/>
        </a:xfrm>
        <a:custGeom>
          <a:avLst/>
          <a:gdLst/>
          <a:ahLst/>
          <a:cxnLst/>
          <a:rect l="0" t="0" r="0" b="0"/>
          <a:pathLst>
            <a:path>
              <a:moveTo>
                <a:pt x="0" y="572629"/>
              </a:moveTo>
              <a:lnTo>
                <a:pt x="300515" y="572629"/>
              </a:lnTo>
              <a:lnTo>
                <a:pt x="300515" y="0"/>
              </a:lnTo>
              <a:lnTo>
                <a:pt x="601031" y="0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L" sz="500" kern="1200"/>
        </a:p>
      </dsp:txBody>
      <dsp:txXfrm>
        <a:off x="4806317" y="1638026"/>
        <a:ext cx="41507" cy="41507"/>
      </dsp:txXfrm>
    </dsp:sp>
    <dsp:sp modelId="{41E186B6-8CDE-473C-B3AA-BFA1AA0B40C6}">
      <dsp:nvSpPr>
        <dsp:cNvPr id="0" name=""/>
        <dsp:cNvSpPr/>
      </dsp:nvSpPr>
      <dsp:spPr>
        <a:xfrm>
          <a:off x="920364" y="1945095"/>
          <a:ext cx="601031" cy="1043236"/>
        </a:xfrm>
        <a:custGeom>
          <a:avLst/>
          <a:gdLst/>
          <a:ahLst/>
          <a:cxnLst/>
          <a:rect l="0" t="0" r="0" b="0"/>
          <a:pathLst>
            <a:path>
              <a:moveTo>
                <a:pt x="0" y="1043236"/>
              </a:moveTo>
              <a:lnTo>
                <a:pt x="300515" y="1043236"/>
              </a:lnTo>
              <a:lnTo>
                <a:pt x="300515" y="0"/>
              </a:lnTo>
              <a:lnTo>
                <a:pt x="601031" y="0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L" sz="500" kern="1200"/>
        </a:p>
      </dsp:txBody>
      <dsp:txXfrm>
        <a:off x="1190780" y="2436613"/>
        <a:ext cx="60199" cy="60199"/>
      </dsp:txXfrm>
    </dsp:sp>
    <dsp:sp modelId="{C1BC2230-F476-451D-9F63-8ED1BACA5871}">
      <dsp:nvSpPr>
        <dsp:cNvPr id="0" name=""/>
        <dsp:cNvSpPr/>
      </dsp:nvSpPr>
      <dsp:spPr>
        <a:xfrm rot="16200000">
          <a:off x="-1948810" y="2530228"/>
          <a:ext cx="4822142" cy="9162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4800" kern="1200" dirty="0" smtClean="0"/>
            <a:t>TIPOS DE NEE</a:t>
          </a:r>
          <a:endParaRPr lang="es-CL" sz="4800" kern="1200" dirty="0"/>
        </a:p>
      </dsp:txBody>
      <dsp:txXfrm>
        <a:off x="-1948810" y="2530228"/>
        <a:ext cx="4822142" cy="916207"/>
      </dsp:txXfrm>
    </dsp:sp>
    <dsp:sp modelId="{6438D9BD-FC4D-4303-93F5-2A48A0E7CE72}">
      <dsp:nvSpPr>
        <dsp:cNvPr id="0" name=""/>
        <dsp:cNvSpPr/>
      </dsp:nvSpPr>
      <dsp:spPr>
        <a:xfrm>
          <a:off x="1521396" y="1486991"/>
          <a:ext cx="3005159" cy="9162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500" kern="1200" dirty="0" smtClean="0"/>
            <a:t>Permanentes</a:t>
          </a:r>
          <a:endParaRPr lang="es-CL" sz="1500" kern="1200" dirty="0"/>
        </a:p>
      </dsp:txBody>
      <dsp:txXfrm>
        <a:off x="1521396" y="1486991"/>
        <a:ext cx="3005159" cy="916207"/>
      </dsp:txXfrm>
    </dsp:sp>
    <dsp:sp modelId="{EF6B3BAE-541D-414D-BA7A-BBBAF643FB8F}">
      <dsp:nvSpPr>
        <dsp:cNvPr id="0" name=""/>
        <dsp:cNvSpPr/>
      </dsp:nvSpPr>
      <dsp:spPr>
        <a:xfrm>
          <a:off x="5127587" y="914361"/>
          <a:ext cx="3005159" cy="9162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500" kern="1200" smtClean="0"/>
            <a:t>Son aquellos problemas que presenta una persona durante todo su período escolar y vida </a:t>
          </a:r>
          <a:endParaRPr lang="es-CL" sz="1500" kern="1200" dirty="0"/>
        </a:p>
      </dsp:txBody>
      <dsp:txXfrm>
        <a:off x="5127587" y="914361"/>
        <a:ext cx="3005159" cy="916207"/>
      </dsp:txXfrm>
    </dsp:sp>
    <dsp:sp modelId="{AD14D0D9-1178-4A17-85EB-685F6CBC47D8}">
      <dsp:nvSpPr>
        <dsp:cNvPr id="0" name=""/>
        <dsp:cNvSpPr/>
      </dsp:nvSpPr>
      <dsp:spPr>
        <a:xfrm>
          <a:off x="5127587" y="2059620"/>
          <a:ext cx="3005159" cy="9162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400" kern="1200" dirty="0" smtClean="0"/>
            <a:t>Presentan un déficit leve, mediano o grave de la inteligencia, en alguna </a:t>
          </a:r>
          <a:r>
            <a:rPr lang="es-CL" sz="1400" kern="1200" dirty="0" smtClean="0"/>
            <a:t>o en todas de sus implicancias.</a:t>
          </a:r>
          <a:endParaRPr lang="es-CL" sz="1400" kern="1200" dirty="0"/>
        </a:p>
      </dsp:txBody>
      <dsp:txXfrm>
        <a:off x="5127587" y="2059620"/>
        <a:ext cx="3005159" cy="916207"/>
      </dsp:txXfrm>
    </dsp:sp>
    <dsp:sp modelId="{4D1CB041-7DF2-4256-B022-83995DF7DA8C}">
      <dsp:nvSpPr>
        <dsp:cNvPr id="0" name=""/>
        <dsp:cNvSpPr/>
      </dsp:nvSpPr>
      <dsp:spPr>
        <a:xfrm>
          <a:off x="1521396" y="3573465"/>
          <a:ext cx="3005159" cy="9162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L" sz="1500" kern="1200" dirty="0" smtClean="0"/>
            <a:t>Transitorias</a:t>
          </a:r>
          <a:endParaRPr lang="es-CL" sz="1500" kern="1200" dirty="0"/>
        </a:p>
      </dsp:txBody>
      <dsp:txXfrm>
        <a:off x="1521396" y="3573465"/>
        <a:ext cx="3005159" cy="916207"/>
      </dsp:txXfrm>
    </dsp:sp>
    <dsp:sp modelId="{C44A97A4-9CB7-4EB9-893B-2D5A1D8EB860}">
      <dsp:nvSpPr>
        <dsp:cNvPr id="0" name=""/>
        <dsp:cNvSpPr/>
      </dsp:nvSpPr>
      <dsp:spPr>
        <a:xfrm>
          <a:off x="5127587" y="3204879"/>
          <a:ext cx="3005159" cy="165337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just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s-CL" sz="1400" kern="1200" dirty="0" smtClean="0"/>
            <a:t>Son problemas de aprendizaje que se presentan durante un periodo de su escolarización que demanda una atención específica y mayores recursos educativos de los necesarios para compañeros de su edad. </a:t>
          </a:r>
          <a:endParaRPr lang="es-CL" sz="1400" kern="1200" dirty="0"/>
        </a:p>
      </dsp:txBody>
      <dsp:txXfrm>
        <a:off x="5127587" y="3204879"/>
        <a:ext cx="3005159" cy="16533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92AE91-C5B0-4B10-B166-21ADCF895786}" type="datetimeFigureOut">
              <a:rPr lang="es-CL" smtClean="0"/>
              <a:pPr/>
              <a:t>10-11-2015</a:t>
            </a:fld>
            <a:endParaRPr lang="es-C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231012-6F0B-4B8A-B6E9-FBE2F60505FA}" type="slidenum">
              <a:rPr lang="es-CL" smtClean="0"/>
              <a:pPr/>
              <a:t>‹Nº›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31012-6F0B-4B8A-B6E9-FBE2F60505FA}" type="slidenum">
              <a:rPr lang="es-CL" smtClean="0"/>
              <a:pPr/>
              <a:t>1</a:t>
            </a:fld>
            <a:endParaRPr lang="es-C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31012-6F0B-4B8A-B6E9-FBE2F60505FA}" type="slidenum">
              <a:rPr lang="es-CL" smtClean="0"/>
              <a:pPr/>
              <a:t>3</a:t>
            </a:fld>
            <a:endParaRPr lang="es-C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31012-6F0B-4B8A-B6E9-FBE2F60505FA}" type="slidenum">
              <a:rPr lang="es-CL" smtClean="0"/>
              <a:pPr/>
              <a:t>5</a:t>
            </a:fld>
            <a:endParaRPr lang="es-C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31012-6F0B-4B8A-B6E9-FBE2F60505FA}" type="slidenum">
              <a:rPr lang="es-CL" smtClean="0"/>
              <a:pPr/>
              <a:t>7</a:t>
            </a:fld>
            <a:endParaRPr lang="es-C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31012-6F0B-4B8A-B6E9-FBE2F60505FA}" type="slidenum">
              <a:rPr lang="es-CL" smtClean="0"/>
              <a:pPr/>
              <a:t>9</a:t>
            </a:fld>
            <a:endParaRPr lang="es-C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31012-6F0B-4B8A-B6E9-FBE2F60505FA}" type="slidenum">
              <a:rPr lang="es-CL" smtClean="0"/>
              <a:pPr/>
              <a:t>10</a:t>
            </a:fld>
            <a:endParaRPr lang="es-C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31012-6F0B-4B8A-B6E9-FBE2F60505FA}" type="slidenum">
              <a:rPr lang="es-CL" smtClean="0"/>
              <a:pPr/>
              <a:t>13</a:t>
            </a:fld>
            <a:endParaRPr lang="es-C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CL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31012-6F0B-4B8A-B6E9-FBE2F60505FA}" type="slidenum">
              <a:rPr lang="es-CL" smtClean="0"/>
              <a:pPr/>
              <a:t>15</a:t>
            </a:fld>
            <a:endParaRPr lang="es-C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F0A5A8C1-B7AF-48EA-A495-F76B713E5BFB}" type="datetimeFigureOut">
              <a:rPr lang="es-CL" smtClean="0"/>
              <a:pPr/>
              <a:t>10-11-2015</a:t>
            </a:fld>
            <a:endParaRPr lang="es-CL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C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FC0A958D-5A19-408F-862F-390C5290FAF1}" type="slidenum">
              <a:rPr lang="es-CL" smtClean="0"/>
              <a:pPr/>
              <a:t>‹Nº›</a:t>
            </a:fld>
            <a:endParaRPr lang="es-CL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A8C1-B7AF-48EA-A495-F76B713E5BFB}" type="datetimeFigureOut">
              <a:rPr lang="es-CL" smtClean="0"/>
              <a:pPr/>
              <a:t>10-11-2015</a:t>
            </a:fld>
            <a:endParaRPr lang="es-C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958D-5A19-408F-862F-390C5290FAF1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A8C1-B7AF-48EA-A495-F76B713E5BFB}" type="datetimeFigureOut">
              <a:rPr lang="es-CL" smtClean="0"/>
              <a:pPr/>
              <a:t>10-11-2015</a:t>
            </a:fld>
            <a:endParaRPr lang="es-C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958D-5A19-408F-862F-390C5290FAF1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A8C1-B7AF-48EA-A495-F76B713E5BFB}" type="datetimeFigureOut">
              <a:rPr lang="es-CL" smtClean="0"/>
              <a:pPr/>
              <a:t>10-11-2015</a:t>
            </a:fld>
            <a:endParaRPr lang="es-C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958D-5A19-408F-862F-390C5290FAF1}" type="slidenum">
              <a:rPr lang="es-CL" smtClean="0"/>
              <a:pPr/>
              <a:t>‹Nº›</a:t>
            </a:fld>
            <a:endParaRPr lang="es-CL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A8C1-B7AF-48EA-A495-F76B713E5BFB}" type="datetimeFigureOut">
              <a:rPr lang="es-CL" smtClean="0"/>
              <a:pPr/>
              <a:t>10-11-2015</a:t>
            </a:fld>
            <a:endParaRPr lang="es-C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958D-5A19-408F-862F-390C5290FAF1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A8C1-B7AF-48EA-A495-F76B713E5BFB}" type="datetimeFigureOut">
              <a:rPr lang="es-CL" smtClean="0"/>
              <a:pPr/>
              <a:t>10-11-2015</a:t>
            </a:fld>
            <a:endParaRPr lang="es-C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958D-5A19-408F-862F-390C5290FAF1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A8C1-B7AF-48EA-A495-F76B713E5BFB}" type="datetimeFigureOut">
              <a:rPr lang="es-CL" smtClean="0"/>
              <a:pPr/>
              <a:t>10-11-2015</a:t>
            </a:fld>
            <a:endParaRPr lang="es-CL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958D-5A19-408F-862F-390C5290FAF1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A8C1-B7AF-48EA-A495-F76B713E5BFB}" type="datetimeFigureOut">
              <a:rPr lang="es-CL" smtClean="0"/>
              <a:pPr/>
              <a:t>10-11-2015</a:t>
            </a:fld>
            <a:endParaRPr lang="es-C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958D-5A19-408F-862F-390C5290FAF1}" type="slidenum">
              <a:rPr lang="es-CL" smtClean="0"/>
              <a:pPr/>
              <a:t>‹Nº›</a:t>
            </a:fld>
            <a:endParaRPr lang="es-CL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C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A8C1-B7AF-48EA-A495-F76B713E5BFB}" type="datetimeFigureOut">
              <a:rPr lang="es-CL" smtClean="0"/>
              <a:pPr/>
              <a:t>10-11-2015</a:t>
            </a:fld>
            <a:endParaRPr lang="es-C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C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958D-5A19-408F-862F-390C5290FAF1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A8C1-B7AF-48EA-A495-F76B713E5BFB}" type="datetimeFigureOut">
              <a:rPr lang="es-CL" smtClean="0"/>
              <a:pPr/>
              <a:t>10-11-2015</a:t>
            </a:fld>
            <a:endParaRPr lang="es-C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958D-5A19-408F-862F-390C5290FAF1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5A8C1-B7AF-48EA-A495-F76B713E5BFB}" type="datetimeFigureOut">
              <a:rPr lang="es-CL" smtClean="0"/>
              <a:pPr/>
              <a:t>10-11-2015</a:t>
            </a:fld>
            <a:endParaRPr lang="es-C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A958D-5A19-408F-862F-390C5290FAF1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F0A5A8C1-B7AF-48EA-A495-F76B713E5BFB}" type="datetimeFigureOut">
              <a:rPr lang="es-CL" smtClean="0"/>
              <a:pPr/>
              <a:t>10-11-2015</a:t>
            </a:fld>
            <a:endParaRPr lang="es-C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C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C0A958D-5A19-408F-862F-390C5290FAF1}" type="slidenum">
              <a:rPr lang="es-CL" smtClean="0"/>
              <a:pPr/>
              <a:t>‹Nº›</a:t>
            </a:fld>
            <a:endParaRPr lang="es-C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-108520" y="1124744"/>
            <a:ext cx="4788024" cy="3600400"/>
          </a:xfrm>
        </p:spPr>
        <p:txBody>
          <a:bodyPr>
            <a:noAutofit/>
          </a:bodyPr>
          <a:lstStyle/>
          <a:p>
            <a:pPr algn="ctr"/>
            <a:r>
              <a:rPr lang="es-CL" sz="6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Género Narrativo</a:t>
            </a:r>
            <a:endParaRPr lang="es-CL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572000" y="4797152"/>
            <a:ext cx="3309803" cy="1260629"/>
          </a:xfrm>
        </p:spPr>
        <p:txBody>
          <a:bodyPr>
            <a:normAutofit/>
          </a:bodyPr>
          <a:lstStyle/>
          <a:p>
            <a:endParaRPr lang="es-CL" dirty="0" smtClean="0"/>
          </a:p>
        </p:txBody>
      </p:sp>
      <p:grpSp>
        <p:nvGrpSpPr>
          <p:cNvPr id="5" name="4 Grupo"/>
          <p:cNvGrpSpPr/>
          <p:nvPr/>
        </p:nvGrpSpPr>
        <p:grpSpPr>
          <a:xfrm>
            <a:off x="5572132" y="0"/>
            <a:ext cx="1857388" cy="6143644"/>
            <a:chOff x="445912" y="188640"/>
            <a:chExt cx="1101752" cy="6480720"/>
          </a:xfrm>
        </p:grpSpPr>
        <p:pic>
          <p:nvPicPr>
            <p:cNvPr id="6" name="Picture 2" descr="http://t0.gstatic.com/images?q=tbn:ANd9GcQiGRQzYOIlc6QL3ZivKny_w4N2P79stclQm-7OXskyBE1TAy8M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7544" y="188640"/>
              <a:ext cx="1080120" cy="1643919"/>
            </a:xfrm>
            <a:prstGeom prst="rect">
              <a:avLst/>
            </a:prstGeom>
            <a:noFill/>
          </p:spPr>
        </p:pic>
        <p:pic>
          <p:nvPicPr>
            <p:cNvPr id="7" name="Picture 8" descr="http://t0.gstatic.com/images?q=tbn:ANd9GcRirYCOc_c6kZx_ZENbs_rOwSXWhqarb2IO07OVqOQDhEnMpGd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7544" y="1772816"/>
              <a:ext cx="1080120" cy="1822703"/>
            </a:xfrm>
            <a:prstGeom prst="rect">
              <a:avLst/>
            </a:prstGeom>
            <a:noFill/>
          </p:spPr>
        </p:pic>
        <p:pic>
          <p:nvPicPr>
            <p:cNvPr id="8" name="Picture 10" descr="http://t2.gstatic.com/images?q=tbn:ANd9GcTUc8LASG8s36PG3Iijjm7-XYmFy7RKkTokVxFE8XvtSl-vHnPT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45912" y="3624176"/>
              <a:ext cx="1080120" cy="1539746"/>
            </a:xfrm>
            <a:prstGeom prst="rect">
              <a:avLst/>
            </a:prstGeom>
            <a:noFill/>
          </p:spPr>
        </p:pic>
        <p:pic>
          <p:nvPicPr>
            <p:cNvPr id="9" name="Picture 12" descr="http://t3.gstatic.com/images?q=tbn:ANd9GcRqGzeXH8E8qD-mtS6oyy5oPIz17rV-kXOFv099FJ-T6CTBfZ_kQA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45912" y="5085184"/>
              <a:ext cx="1101752" cy="1584176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="" xmlns:p14="http://schemas.microsoft.com/office/powerpoint/2010/main" val="3396786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608" y="836712"/>
            <a:ext cx="6984894" cy="673144"/>
          </a:xfrm>
        </p:spPr>
        <p:txBody>
          <a:bodyPr>
            <a:normAutofit fontScale="90000"/>
          </a:bodyPr>
          <a:lstStyle/>
          <a:p>
            <a:pPr algn="ctr"/>
            <a:r>
              <a:rPr lang="es-CL" dirty="0" smtClean="0"/>
              <a:t>Concepto de Literatura</a:t>
            </a:r>
            <a:endParaRPr lang="es-CL" dirty="0"/>
          </a:p>
        </p:txBody>
      </p:sp>
      <p:sp>
        <p:nvSpPr>
          <p:cNvPr id="9" name="5 Marcador de contenido"/>
          <p:cNvSpPr>
            <a:spLocks noGrp="1"/>
          </p:cNvSpPr>
          <p:nvPr>
            <p:ph idx="1"/>
          </p:nvPr>
        </p:nvSpPr>
        <p:spPr>
          <a:xfrm>
            <a:off x="1043492" y="2000240"/>
            <a:ext cx="6777317" cy="3832389"/>
          </a:xfrm>
        </p:spPr>
        <p:txBody>
          <a:bodyPr/>
          <a:lstStyle/>
          <a:p>
            <a:r>
              <a:rPr lang="es-CL" dirty="0" smtClean="0"/>
              <a:t>Medio de comunicación</a:t>
            </a:r>
          </a:p>
          <a:p>
            <a:endParaRPr lang="es-CL" dirty="0" smtClean="0"/>
          </a:p>
          <a:p>
            <a:r>
              <a:rPr lang="es-CL" dirty="0" smtClean="0"/>
              <a:t>Utiliza lenguaje connotativo </a:t>
            </a:r>
            <a:r>
              <a:rPr lang="es-CL" dirty="0" smtClean="0">
                <a:sym typeface="Wingdings" pitchFamily="2" charset="2"/>
              </a:rPr>
              <a:t> Pluralidad de sentidos</a:t>
            </a:r>
          </a:p>
          <a:p>
            <a:endParaRPr lang="es-CL" dirty="0" smtClean="0">
              <a:sym typeface="Wingdings" pitchFamily="2" charset="2"/>
            </a:endParaRPr>
          </a:p>
          <a:p>
            <a:r>
              <a:rPr lang="es-CL" dirty="0" smtClean="0">
                <a:sym typeface="Wingdings" pitchFamily="2" charset="2"/>
              </a:rPr>
              <a:t>Formas de escriturales y fónicas particulares (prosa)</a:t>
            </a:r>
          </a:p>
          <a:p>
            <a:endParaRPr lang="es-CL" dirty="0" smtClean="0">
              <a:sym typeface="Wingdings" pitchFamily="2" charset="2"/>
            </a:endParaRPr>
          </a:p>
          <a:p>
            <a:r>
              <a:rPr lang="es-CL" dirty="0" smtClean="0">
                <a:sym typeface="Wingdings" pitchFamily="2" charset="2"/>
              </a:rPr>
              <a:t> Carácter ficcional</a:t>
            </a:r>
          </a:p>
        </p:txBody>
      </p:sp>
    </p:spTree>
    <p:extLst>
      <p:ext uri="{BB962C8B-B14F-4D97-AF65-F5344CB8AC3E}">
        <p14:creationId xmlns="" xmlns:p14="http://schemas.microsoft.com/office/powerpoint/2010/main" val="48408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692696"/>
            <a:ext cx="7848872" cy="792088"/>
          </a:xfrm>
        </p:spPr>
        <p:txBody>
          <a:bodyPr>
            <a:normAutofit/>
          </a:bodyPr>
          <a:lstStyle/>
          <a:p>
            <a:pPr algn="ctr"/>
            <a:r>
              <a:rPr lang="es-CL" dirty="0" smtClean="0"/>
              <a:t>Carácter Ficcional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772816"/>
            <a:ext cx="8208912" cy="4752528"/>
          </a:xfrm>
        </p:spPr>
        <p:txBody>
          <a:bodyPr>
            <a:normAutofit/>
          </a:bodyPr>
          <a:lstStyle/>
          <a:p>
            <a:endParaRPr lang="es-CL" b="1" dirty="0" smtClean="0"/>
          </a:p>
          <a:p>
            <a:endParaRPr lang="es-CL" dirty="0" smtClean="0"/>
          </a:p>
          <a:p>
            <a:pPr>
              <a:buNone/>
            </a:pPr>
            <a:endParaRPr lang="es-CL" b="1" dirty="0" smtClean="0"/>
          </a:p>
        </p:txBody>
      </p:sp>
      <p:graphicFrame>
        <p:nvGraphicFramePr>
          <p:cNvPr id="4" name="3 Diagrama"/>
          <p:cNvGraphicFramePr/>
          <p:nvPr/>
        </p:nvGraphicFramePr>
        <p:xfrm>
          <a:off x="785786" y="1428736"/>
          <a:ext cx="7572428" cy="4746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150208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15386"/>
          </a:xfrm>
        </p:spPr>
        <p:txBody>
          <a:bodyPr>
            <a:normAutofit fontScale="90000"/>
          </a:bodyPr>
          <a:lstStyle/>
          <a:p>
            <a:pPr algn="ctr"/>
            <a:r>
              <a:rPr lang="es-CL" dirty="0" smtClean="0"/>
              <a:t>Elementos</a:t>
            </a:r>
            <a:endParaRPr lang="es-CL" dirty="0"/>
          </a:p>
        </p:txBody>
      </p:sp>
      <p:sp>
        <p:nvSpPr>
          <p:cNvPr id="9" name="6 Marcador de contenido"/>
          <p:cNvSpPr>
            <a:spLocks noGrp="1"/>
          </p:cNvSpPr>
          <p:nvPr>
            <p:ph idx="1"/>
          </p:nvPr>
        </p:nvSpPr>
        <p:spPr>
          <a:xfrm>
            <a:off x="1043492" y="2428868"/>
            <a:ext cx="6777317" cy="3403761"/>
          </a:xfrm>
        </p:spPr>
        <p:txBody>
          <a:bodyPr/>
          <a:lstStyle/>
          <a:p>
            <a:r>
              <a:rPr lang="es-ES" dirty="0" smtClean="0"/>
              <a:t> El narrador.</a:t>
            </a:r>
            <a:endParaRPr lang="es-CL" dirty="0" smtClean="0"/>
          </a:p>
          <a:p>
            <a:r>
              <a:rPr lang="es-ES" dirty="0" smtClean="0"/>
              <a:t> Los personajes.</a:t>
            </a:r>
            <a:endParaRPr lang="es-CL" dirty="0" smtClean="0"/>
          </a:p>
          <a:p>
            <a:r>
              <a:rPr lang="es-ES" dirty="0" smtClean="0"/>
              <a:t> Los acontecimientos.</a:t>
            </a:r>
            <a:endParaRPr lang="es-CL" dirty="0" smtClean="0"/>
          </a:p>
          <a:p>
            <a:r>
              <a:rPr lang="es-ES" dirty="0" smtClean="0"/>
              <a:t> El espacio narrativo.</a:t>
            </a:r>
            <a:endParaRPr lang="es-CL" dirty="0" smtClean="0"/>
          </a:p>
          <a:p>
            <a:r>
              <a:rPr lang="es-ES" dirty="0" smtClean="0"/>
              <a:t> El tiempo narrativo.</a:t>
            </a:r>
            <a:endParaRPr lang="es-CL" dirty="0" smtClean="0"/>
          </a:p>
          <a:p>
            <a:endParaRPr lang="es-CL" dirty="0"/>
          </a:p>
        </p:txBody>
      </p:sp>
    </p:spTree>
    <p:extLst>
      <p:ext uri="{BB962C8B-B14F-4D97-AF65-F5344CB8AC3E}">
        <p14:creationId xmlns="" xmlns:p14="http://schemas.microsoft.com/office/powerpoint/2010/main" val="95627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829700"/>
          </a:xfrm>
        </p:spPr>
        <p:txBody>
          <a:bodyPr/>
          <a:lstStyle/>
          <a:p>
            <a:pPr algn="ctr"/>
            <a:r>
              <a:rPr lang="es-CL" dirty="0" smtClean="0"/>
              <a:t>Narrador</a:t>
            </a:r>
            <a:endParaRPr lang="es-CL" dirty="0"/>
          </a:p>
        </p:txBody>
      </p:sp>
      <p:sp>
        <p:nvSpPr>
          <p:cNvPr id="15" name="14 Marcador de contenido"/>
          <p:cNvSpPr>
            <a:spLocks noGrp="1"/>
          </p:cNvSpPr>
          <p:nvPr>
            <p:ph idx="1"/>
          </p:nvPr>
        </p:nvSpPr>
        <p:spPr>
          <a:xfrm>
            <a:off x="1043492" y="2000240"/>
            <a:ext cx="7100408" cy="4143404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Narrar es contar un hecho que les acontecen a personajes en un lugar y tiempo específicos.</a:t>
            </a:r>
          </a:p>
          <a:p>
            <a:pPr>
              <a:buNone/>
            </a:pPr>
            <a:endParaRPr lang="es-ES" dirty="0" smtClean="0"/>
          </a:p>
          <a:p>
            <a:r>
              <a:rPr lang="es-ES" dirty="0" smtClean="0"/>
              <a:t>Existen dos tipos de narradores:</a:t>
            </a:r>
          </a:p>
          <a:p>
            <a:pPr>
              <a:buNone/>
            </a:pPr>
            <a:endParaRPr lang="es-ES" b="1" dirty="0" smtClean="0"/>
          </a:p>
          <a:p>
            <a:pPr>
              <a:buFontTx/>
              <a:buChar char="-"/>
            </a:pPr>
            <a:r>
              <a:rPr lang="es-ES" b="1" dirty="0" smtClean="0"/>
              <a:t>Narrador </a:t>
            </a:r>
            <a:r>
              <a:rPr lang="es-ES" b="1" dirty="0" err="1" smtClean="0"/>
              <a:t>homodiegético</a:t>
            </a:r>
            <a:r>
              <a:rPr lang="es-ES" dirty="0" smtClean="0"/>
              <a:t> forma parte de la historia e interviene en los sucesos narrados (homo: igual; </a:t>
            </a:r>
            <a:r>
              <a:rPr lang="es-ES" dirty="0" err="1" smtClean="0"/>
              <a:t>diégesis</a:t>
            </a:r>
            <a:r>
              <a:rPr lang="es-ES" dirty="0" smtClean="0"/>
              <a:t>: historia). </a:t>
            </a:r>
          </a:p>
          <a:p>
            <a:pPr>
              <a:buFontTx/>
              <a:buChar char="-"/>
            </a:pPr>
            <a:endParaRPr lang="es-ES" dirty="0" smtClean="0"/>
          </a:p>
          <a:p>
            <a:pPr>
              <a:buNone/>
            </a:pPr>
            <a:r>
              <a:rPr lang="es-ES" b="1" dirty="0" smtClean="0"/>
              <a:t>-  Narrador </a:t>
            </a:r>
            <a:r>
              <a:rPr lang="es-ES" b="1" dirty="0" err="1" smtClean="0"/>
              <a:t>heterodiegético</a:t>
            </a:r>
            <a:r>
              <a:rPr lang="es-ES" dirty="0" smtClean="0"/>
              <a:t> no forma parte del relato y narra los hechos desde fuera (</a:t>
            </a:r>
            <a:r>
              <a:rPr lang="es-ES" dirty="0" err="1" smtClean="0"/>
              <a:t>hetero</a:t>
            </a:r>
            <a:r>
              <a:rPr lang="es-ES" dirty="0" smtClean="0"/>
              <a:t>: otro).</a:t>
            </a:r>
            <a:endParaRPr lang="es-CL" dirty="0" smtClean="0"/>
          </a:p>
          <a:p>
            <a:endParaRPr lang="es-CL" dirty="0" smtClean="0"/>
          </a:p>
        </p:txBody>
      </p:sp>
    </p:spTree>
    <p:extLst>
      <p:ext uri="{BB962C8B-B14F-4D97-AF65-F5344CB8AC3E}">
        <p14:creationId xmlns="" xmlns:p14="http://schemas.microsoft.com/office/powerpoint/2010/main" val="390444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15386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>EL NARRADOR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5710408" cy="1181872"/>
          </a:xfrm>
        </p:spPr>
        <p:txBody>
          <a:bodyPr>
            <a:normAutofit/>
          </a:bodyPr>
          <a:lstStyle/>
          <a:p>
            <a:r>
              <a:rPr lang="es-ES" dirty="0" smtClean="0"/>
              <a:t>RECUERDA</a:t>
            </a:r>
          </a:p>
          <a:p>
            <a:pPr>
              <a:buNone/>
            </a:pPr>
            <a:r>
              <a:rPr lang="es-ES" dirty="0" smtClean="0"/>
              <a:t>	Existen dos tipos de narradores:  </a:t>
            </a:r>
            <a:endParaRPr lang="es-ES" dirty="0"/>
          </a:p>
        </p:txBody>
      </p:sp>
      <p:sp>
        <p:nvSpPr>
          <p:cNvPr id="4" name="3 Elipse"/>
          <p:cNvSpPr/>
          <p:nvPr/>
        </p:nvSpPr>
        <p:spPr>
          <a:xfrm>
            <a:off x="539552" y="2946648"/>
            <a:ext cx="3384376" cy="914400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1) NARRADOR HOMODIEGÉTICO</a:t>
            </a:r>
            <a:endParaRPr lang="es-ES" dirty="0"/>
          </a:p>
        </p:txBody>
      </p:sp>
      <p:sp>
        <p:nvSpPr>
          <p:cNvPr id="6" name="5 Elipse"/>
          <p:cNvSpPr/>
          <p:nvPr/>
        </p:nvSpPr>
        <p:spPr>
          <a:xfrm>
            <a:off x="5004048" y="2946648"/>
            <a:ext cx="3456384" cy="914400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/>
              <a:t>2) NARRADOR HETERODIEGÉTICO</a:t>
            </a:r>
          </a:p>
        </p:txBody>
      </p:sp>
      <p:sp>
        <p:nvSpPr>
          <p:cNvPr id="14" name="13 Rectángulo redondeado"/>
          <p:cNvSpPr/>
          <p:nvPr/>
        </p:nvSpPr>
        <p:spPr>
          <a:xfrm>
            <a:off x="251520" y="4581128"/>
            <a:ext cx="2016224" cy="914400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/>
              <a:t>PROTAGONISTA</a:t>
            </a:r>
            <a:endParaRPr lang="es-ES" sz="1600" dirty="0"/>
          </a:p>
        </p:txBody>
      </p:sp>
      <p:sp>
        <p:nvSpPr>
          <p:cNvPr id="15" name="14 Rectángulo redondeado"/>
          <p:cNvSpPr/>
          <p:nvPr/>
        </p:nvSpPr>
        <p:spPr>
          <a:xfrm>
            <a:off x="4716016" y="4581128"/>
            <a:ext cx="2016224" cy="914400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/>
              <a:t>OMNISCIENTE</a:t>
            </a:r>
          </a:p>
        </p:txBody>
      </p:sp>
      <p:sp>
        <p:nvSpPr>
          <p:cNvPr id="16" name="15 Rectángulo redondeado"/>
          <p:cNvSpPr/>
          <p:nvPr/>
        </p:nvSpPr>
        <p:spPr>
          <a:xfrm>
            <a:off x="6804248" y="4581128"/>
            <a:ext cx="2016224" cy="914400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/>
              <a:t>CONOCIMIENTO RELATIVO</a:t>
            </a:r>
          </a:p>
        </p:txBody>
      </p:sp>
      <p:sp>
        <p:nvSpPr>
          <p:cNvPr id="17" name="16 Rectángulo redondeado"/>
          <p:cNvSpPr/>
          <p:nvPr/>
        </p:nvSpPr>
        <p:spPr>
          <a:xfrm>
            <a:off x="2339752" y="4581128"/>
            <a:ext cx="2016224" cy="914400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/>
              <a:t>TESTIGO</a:t>
            </a:r>
          </a:p>
        </p:txBody>
      </p:sp>
      <p:cxnSp>
        <p:nvCxnSpPr>
          <p:cNvPr id="19" name="18 Conector recto de flecha"/>
          <p:cNvCxnSpPr/>
          <p:nvPr/>
        </p:nvCxnSpPr>
        <p:spPr>
          <a:xfrm rot="5400000">
            <a:off x="1151620" y="4256298"/>
            <a:ext cx="36004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 rot="5400000">
            <a:off x="3167050" y="4256298"/>
            <a:ext cx="36004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 rot="5400000">
            <a:off x="5544902" y="4256298"/>
            <a:ext cx="36004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/>
          <p:nvPr/>
        </p:nvCxnSpPr>
        <p:spPr>
          <a:xfrm rot="5400000">
            <a:off x="7633134" y="4256298"/>
            <a:ext cx="36004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CuadroTexto"/>
          <p:cNvSpPr txBox="1"/>
          <p:nvPr/>
        </p:nvSpPr>
        <p:spPr>
          <a:xfrm>
            <a:off x="857224" y="1928802"/>
            <a:ext cx="7572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dirty="0" smtClean="0"/>
          </a:p>
          <a:p>
            <a:endParaRPr lang="es-CL" dirty="0"/>
          </a:p>
        </p:txBody>
      </p:sp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1043490" y="1428736"/>
            <a:ext cx="7024744" cy="1357322"/>
          </a:xfrm>
        </p:spPr>
        <p:txBody>
          <a:bodyPr>
            <a:normAutofit fontScale="90000"/>
          </a:bodyPr>
          <a:lstStyle/>
          <a:p>
            <a:pPr algn="ctr"/>
            <a:r>
              <a:rPr lang="es-CL" dirty="0" smtClean="0"/>
              <a:t>Narrador Homodiegético</a:t>
            </a:r>
            <a:br>
              <a:rPr lang="es-CL" dirty="0" smtClean="0"/>
            </a:br>
            <a:r>
              <a:rPr lang="es-CL" dirty="0" smtClean="0"/>
              <a:t>o</a:t>
            </a:r>
            <a:br>
              <a:rPr lang="es-CL" dirty="0" smtClean="0"/>
            </a:br>
            <a:r>
              <a:rPr lang="es-CL" dirty="0" smtClean="0"/>
              <a:t>Personaje</a:t>
            </a:r>
            <a:endParaRPr lang="es-CL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1043492" y="3429000"/>
            <a:ext cx="6777317" cy="240362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CL" b="1" dirty="0" smtClean="0"/>
              <a:t>1.- Narrador Protagonista: </a:t>
            </a:r>
            <a:r>
              <a:rPr lang="es-ES" dirty="0" smtClean="0"/>
              <a:t>corresponde a un </a:t>
            </a:r>
            <a:r>
              <a:rPr lang="es-ES" i="1" dirty="0" smtClean="0"/>
              <a:t>personaje de la obra que relata su propia historia</a:t>
            </a:r>
            <a:r>
              <a:rPr lang="es-ES" dirty="0" smtClean="0"/>
              <a:t>. Cuenta los hechos en </a:t>
            </a:r>
            <a:r>
              <a:rPr lang="es-ES" i="1" dirty="0" smtClean="0"/>
              <a:t>primera persona</a:t>
            </a:r>
            <a:r>
              <a:rPr lang="es-ES" dirty="0" smtClean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347680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258196"/>
          </a:xfrm>
        </p:spPr>
        <p:txBody>
          <a:bodyPr>
            <a:normAutofit fontScale="90000"/>
          </a:bodyPr>
          <a:lstStyle/>
          <a:p>
            <a:r>
              <a:rPr lang="es-CL" dirty="0" smtClean="0"/>
              <a:t>Ejemplo: El cañonazo de las 12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714488"/>
            <a:ext cx="7243284" cy="464347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s-CL" dirty="0" smtClean="0"/>
              <a:t>   </a:t>
            </a:r>
            <a:r>
              <a:rPr lang="es-ES" dirty="0" smtClean="0"/>
              <a:t>Soy el encargado del cañonazo de las 12, en el Santa Lucía.</a:t>
            </a:r>
          </a:p>
          <a:p>
            <a:pPr>
              <a:buNone/>
            </a:pPr>
            <a:r>
              <a:rPr lang="es-ES" dirty="0" smtClean="0"/>
              <a:t>	Hoy me reí de todos. No lo disparé a las 12. Lo disparé a las 11. ¡Que confusión!. Los Bancos cerraron antes, millones de cheques protestados.</a:t>
            </a:r>
            <a:br>
              <a:rPr lang="es-ES" dirty="0" smtClean="0"/>
            </a:br>
            <a:r>
              <a:rPr lang="es-ES" dirty="0" smtClean="0"/>
              <a:t>Escolares en estampida y hasta el cambio de guardia en La Moneda confundido.</a:t>
            </a:r>
          </a:p>
          <a:p>
            <a:pPr>
              <a:buNone/>
            </a:pPr>
            <a:r>
              <a:rPr lang="es-ES" dirty="0" smtClean="0"/>
              <a:t>	Me reí a carcajadas. </a:t>
            </a:r>
          </a:p>
          <a:p>
            <a:pPr>
              <a:buNone/>
            </a:pPr>
            <a:r>
              <a:rPr lang="es-ES" dirty="0" smtClean="0"/>
              <a:t>	Cuando llego a mi casa, una hora antes, veo a mi vecino arrancar desnudo por la ventana.</a:t>
            </a:r>
          </a:p>
          <a:p>
            <a:pPr>
              <a:buNone/>
            </a:pPr>
            <a:r>
              <a:rPr lang="es-ES" dirty="0" smtClean="0"/>
              <a:t>	Ya no río.</a:t>
            </a:r>
          </a:p>
          <a:p>
            <a:pPr>
              <a:buNone/>
            </a:pPr>
            <a:endParaRPr lang="es-ES" b="1" dirty="0" smtClean="0"/>
          </a:p>
          <a:p>
            <a:pPr>
              <a:buNone/>
            </a:pPr>
            <a:r>
              <a:rPr lang="es-ES" b="1" dirty="0" smtClean="0"/>
              <a:t>	Ariel Gallegos C.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 smtClean="0"/>
          </a:p>
          <a:p>
            <a:pPr>
              <a:buNone/>
            </a:pPr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42976" y="2071678"/>
            <a:ext cx="6777317" cy="3500462"/>
          </a:xfrm>
        </p:spPr>
        <p:txBody>
          <a:bodyPr/>
          <a:lstStyle/>
          <a:p>
            <a:endParaRPr lang="es-CL" dirty="0" smtClean="0"/>
          </a:p>
          <a:p>
            <a:r>
              <a:rPr lang="es-ES" b="1" dirty="0" smtClean="0"/>
              <a:t>b) Narrador testigo</a:t>
            </a:r>
            <a:r>
              <a:rPr lang="es-ES" dirty="0" smtClean="0"/>
              <a:t>: también narra en </a:t>
            </a:r>
            <a:r>
              <a:rPr lang="es-ES" i="1" dirty="0" smtClean="0"/>
              <a:t>primera persona</a:t>
            </a:r>
            <a:r>
              <a:rPr lang="es-ES" dirty="0" smtClean="0"/>
              <a:t>, pero no cuenta lo que le sucede a él, sino a otro personaje más importante. Es como un espectador de los hechos, pues </a:t>
            </a:r>
            <a:r>
              <a:rPr lang="es-ES" i="1" dirty="0" smtClean="0"/>
              <a:t>narra lo que ve sin participar en la acción</a:t>
            </a:r>
            <a:r>
              <a:rPr lang="es-ES" dirty="0" smtClean="0"/>
              <a:t>.</a:t>
            </a:r>
            <a:endParaRPr lang="es-CL" dirty="0" smtClean="0"/>
          </a:p>
          <a:p>
            <a:endParaRPr lang="es-CL" dirty="0"/>
          </a:p>
        </p:txBody>
      </p:sp>
      <p:sp>
        <p:nvSpPr>
          <p:cNvPr id="4" name="3 Rectángulo"/>
          <p:cNvSpPr/>
          <p:nvPr/>
        </p:nvSpPr>
        <p:spPr>
          <a:xfrm>
            <a:off x="714348" y="2285992"/>
            <a:ext cx="71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1000100" y="714356"/>
            <a:ext cx="7024744" cy="1000132"/>
          </a:xfrm>
        </p:spPr>
        <p:txBody>
          <a:bodyPr>
            <a:noAutofit/>
          </a:bodyPr>
          <a:lstStyle/>
          <a:p>
            <a:r>
              <a:rPr lang="es-CL" dirty="0" smtClean="0"/>
              <a:t>Narrador Homodiegético</a:t>
            </a:r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00100" y="714356"/>
            <a:ext cx="7024744" cy="686824"/>
          </a:xfrm>
        </p:spPr>
        <p:txBody>
          <a:bodyPr>
            <a:normAutofit fontScale="90000"/>
          </a:bodyPr>
          <a:lstStyle/>
          <a:p>
            <a:r>
              <a:rPr lang="es-CL" dirty="0" smtClean="0"/>
              <a:t>Ejemplo: El hombre</a:t>
            </a:r>
            <a:endParaRPr lang="es-CL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1043492" y="1785926"/>
            <a:ext cx="7243284" cy="404670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s-ES" dirty="0" smtClean="0"/>
              <a:t>“</a:t>
            </a:r>
            <a:r>
              <a:rPr lang="es-ES" i="1" u="sng" dirty="0" smtClean="0"/>
              <a:t>Lo vi</a:t>
            </a:r>
            <a:r>
              <a:rPr lang="es-ES" i="1" dirty="0" smtClean="0"/>
              <a:t> desde que se zambulló en el río. Apechugó el cuerpo y luego se dejó ir corriente abajo, sin manotear, como si caminara pisando el fondo. Después rebasó la orilla y puso sus trapos a secar. </a:t>
            </a:r>
            <a:r>
              <a:rPr lang="es-ES" i="1" u="sng" dirty="0" smtClean="0"/>
              <a:t>Lo vi</a:t>
            </a:r>
            <a:r>
              <a:rPr lang="es-ES" i="1" dirty="0" smtClean="0"/>
              <a:t> que temblaba de frío. Hacía aire y estaba nublado.</a:t>
            </a:r>
            <a:endParaRPr lang="es-CL" dirty="0" smtClean="0"/>
          </a:p>
          <a:p>
            <a:pPr>
              <a:buNone/>
            </a:pPr>
            <a:r>
              <a:rPr lang="es-ES" i="1" dirty="0" smtClean="0"/>
              <a:t>Me estuve asomando desde el boquete de la cerca donde me tenía el patrón al encargo de sus borregos. Volvía y </a:t>
            </a:r>
            <a:r>
              <a:rPr lang="es-ES" i="1" u="sng" dirty="0" smtClean="0"/>
              <a:t>miraba a aquel hombre</a:t>
            </a:r>
            <a:r>
              <a:rPr lang="es-ES" i="1" dirty="0" smtClean="0"/>
              <a:t> sin que él se maliciara que alguien lo estaba espiando</a:t>
            </a:r>
            <a:r>
              <a:rPr lang="es-ES" dirty="0" smtClean="0"/>
              <a:t>”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r>
              <a:rPr lang="es-ES" dirty="0" smtClean="0"/>
              <a:t> (Fragmento, Juan Rulfo).</a:t>
            </a:r>
            <a:endParaRPr lang="es-CL" dirty="0" smtClean="0"/>
          </a:p>
          <a:p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214422"/>
            <a:ext cx="7024744" cy="178595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/>
              <a:t>  </a:t>
            </a:r>
            <a:r>
              <a:rPr lang="es-ES" dirty="0" smtClean="0"/>
              <a:t>Narrador Heterodiegético</a:t>
            </a:r>
            <a:br>
              <a:rPr lang="es-ES" dirty="0" smtClean="0"/>
            </a:br>
            <a:r>
              <a:rPr lang="es-ES" dirty="0" smtClean="0"/>
              <a:t>o</a:t>
            </a:r>
            <a:br>
              <a:rPr lang="es-ES" dirty="0" smtClean="0"/>
            </a:br>
            <a:r>
              <a:rPr lang="es-ES" dirty="0" smtClean="0"/>
              <a:t>No personaje</a:t>
            </a:r>
            <a:r>
              <a:rPr lang="es-CL" dirty="0" smtClean="0"/>
              <a:t/>
            </a:r>
            <a:br>
              <a:rPr lang="es-CL" dirty="0" smtClean="0"/>
            </a:b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2571744"/>
            <a:ext cx="7457598" cy="3643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b="1" dirty="0" smtClean="0"/>
              <a:t>1.- Narrador omnisciente</a:t>
            </a:r>
            <a:r>
              <a:rPr lang="es-ES" dirty="0" smtClean="0"/>
              <a:t>: </a:t>
            </a:r>
            <a:r>
              <a:rPr lang="es-ES" i="1" dirty="0" smtClean="0"/>
              <a:t>conoce, domina e interpreta todo lo que acontece</a:t>
            </a:r>
            <a:r>
              <a:rPr lang="es-ES" dirty="0" smtClean="0"/>
              <a:t>. </a:t>
            </a:r>
          </a:p>
          <a:p>
            <a:pPr>
              <a:buFontTx/>
              <a:buChar char="-"/>
            </a:pPr>
            <a:r>
              <a:rPr lang="es-ES" dirty="0" smtClean="0"/>
              <a:t>Entrega diversos tipos de información: ideas, emociones y acciones de los personajes; hace comentarios sobre el comportamiento de ellos; domina el pasado de los personajes y puede explicar las causas que los han conducido al momento actual. </a:t>
            </a:r>
          </a:p>
          <a:p>
            <a:pPr>
              <a:buFontTx/>
              <a:buChar char="-"/>
            </a:pPr>
            <a:r>
              <a:rPr lang="es-ES" i="1" dirty="0" smtClean="0"/>
              <a:t>Narra en tercera persona gramatical</a:t>
            </a:r>
            <a:r>
              <a:rPr lang="es-ES" dirty="0" smtClean="0"/>
              <a:t>.</a:t>
            </a:r>
            <a:endParaRPr lang="es-CL" dirty="0" smtClean="0"/>
          </a:p>
          <a:p>
            <a:pPr>
              <a:buNone/>
            </a:pPr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43948"/>
          </a:xfrm>
        </p:spPr>
        <p:txBody>
          <a:bodyPr>
            <a:normAutofit fontScale="90000"/>
          </a:bodyPr>
          <a:lstStyle/>
          <a:p>
            <a:r>
              <a:rPr lang="es-CL" dirty="0" smtClean="0"/>
              <a:t>Ejemplo: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14348" y="1714488"/>
            <a:ext cx="7715304" cy="5143512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s-CL" dirty="0" smtClean="0"/>
              <a:t>Había una vez un joven que estaba muy celoso de una muchacha bastante voluble. Un día le dijo:</a:t>
            </a:r>
            <a:br>
              <a:rPr lang="es-CL" dirty="0" smtClean="0"/>
            </a:br>
            <a:endParaRPr lang="es-CL" dirty="0" smtClean="0"/>
          </a:p>
          <a:p>
            <a:pPr>
              <a:buNone/>
            </a:pPr>
            <a:r>
              <a:rPr lang="es-CL" dirty="0" smtClean="0"/>
              <a:t>-Tus ojos miran a todo el mundo.</a:t>
            </a:r>
          </a:p>
          <a:p>
            <a:pPr>
              <a:buNone/>
            </a:pPr>
            <a:r>
              <a:rPr lang="es-CL" dirty="0" smtClean="0"/>
              <a:t>Entonces, le arrancó los ojos.</a:t>
            </a:r>
          </a:p>
          <a:p>
            <a:pPr>
              <a:buNone/>
            </a:pPr>
            <a:r>
              <a:rPr lang="es-CL" dirty="0" smtClean="0"/>
              <a:t>Después le dijo:</a:t>
            </a:r>
          </a:p>
          <a:p>
            <a:pPr>
              <a:buNone/>
            </a:pPr>
            <a:r>
              <a:rPr lang="es-CL" dirty="0" smtClean="0"/>
              <a:t>-Con tus manos puedes hacer gestos de invitación.</a:t>
            </a:r>
          </a:p>
          <a:p>
            <a:pPr>
              <a:buNone/>
            </a:pPr>
            <a:r>
              <a:rPr lang="es-CL" dirty="0" smtClean="0"/>
              <a:t>Y le cortó las manos.</a:t>
            </a:r>
          </a:p>
          <a:p>
            <a:pPr>
              <a:buNone/>
            </a:pPr>
            <a:r>
              <a:rPr lang="es-CL" dirty="0" smtClean="0"/>
              <a:t>“Todavía puede hablar con otros”, pensó. Y le extirpó la lengua.</a:t>
            </a:r>
          </a:p>
          <a:p>
            <a:pPr>
              <a:buNone/>
            </a:pPr>
            <a:endParaRPr lang="es-CL" dirty="0" smtClean="0"/>
          </a:p>
          <a:p>
            <a:pPr>
              <a:buNone/>
            </a:pPr>
            <a:r>
              <a:rPr lang="es-CL" dirty="0" smtClean="0"/>
              <a:t>Luego, para impedirle sonreír a los eventuales admiradores, le arrancó todos los dientes.</a:t>
            </a:r>
          </a:p>
          <a:p>
            <a:pPr>
              <a:buNone/>
            </a:pPr>
            <a:r>
              <a:rPr lang="es-CL" dirty="0" smtClean="0"/>
              <a:t>Por último, le cortó las piernas. “De este modo -se dijo- estaré más tranquilo”.</a:t>
            </a:r>
          </a:p>
          <a:p>
            <a:pPr>
              <a:buNone/>
            </a:pPr>
            <a:r>
              <a:rPr lang="es-CL" dirty="0" smtClean="0"/>
              <a:t>Solamente entonces pudo dejar sin vigilancia a la joven muchacha que amaba. “Ella es fea -pensaba-, pero al menos será mía hasta la muerte”.</a:t>
            </a:r>
          </a:p>
          <a:p>
            <a:pPr>
              <a:buNone/>
            </a:pPr>
            <a:r>
              <a:rPr lang="es-CL" dirty="0" smtClean="0"/>
              <a:t>Un día volvió a la casa y no encontró a la muchacha: había desaparecido, raptada por un exhibidor de fenómenos.</a:t>
            </a:r>
          </a:p>
          <a:p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14348" y="1214422"/>
            <a:ext cx="7643866" cy="514353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b="1" dirty="0" smtClean="0"/>
              <a:t>2.-  Narrador de conocimiento relativo o limitado</a:t>
            </a:r>
            <a:r>
              <a:rPr lang="es-ES" dirty="0" smtClean="0"/>
              <a:t>: domina el plano visible de los acontecimientos y por eso </a:t>
            </a:r>
            <a:r>
              <a:rPr lang="es-ES" i="1" dirty="0" smtClean="0"/>
              <a:t>sólo puede describir la conducta externa de los personajes</a:t>
            </a:r>
            <a:r>
              <a:rPr lang="es-ES" dirty="0" smtClean="0"/>
              <a:t>. </a:t>
            </a:r>
          </a:p>
          <a:p>
            <a:pPr>
              <a:buNone/>
            </a:pPr>
            <a:r>
              <a:rPr lang="es-ES" dirty="0" smtClean="0"/>
              <a:t>-  No emite comentarios personales ni interviene directamente en la acción, hablando de manera impersonal en </a:t>
            </a:r>
            <a:r>
              <a:rPr lang="es-ES" i="1" dirty="0" smtClean="0"/>
              <a:t>tercera persona gramatical</a:t>
            </a:r>
            <a:r>
              <a:rPr lang="es-ES" dirty="0" smtClean="0"/>
              <a:t>. Sin embargo, </a:t>
            </a:r>
            <a:r>
              <a:rPr lang="es-ES" i="1" dirty="0" smtClean="0"/>
              <a:t>el relato es presentado desde su perspectiva</a:t>
            </a:r>
            <a:r>
              <a:rPr lang="es-ES" dirty="0" smtClean="0"/>
              <a:t> y no desde el punto de vista de los personajes.</a:t>
            </a:r>
            <a:endParaRPr lang="es-CL" dirty="0" smtClean="0"/>
          </a:p>
          <a:p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472510"/>
          </a:xfrm>
        </p:spPr>
        <p:txBody>
          <a:bodyPr>
            <a:normAutofit fontScale="90000"/>
          </a:bodyPr>
          <a:lstStyle/>
          <a:p>
            <a:r>
              <a:rPr lang="es-CL" dirty="0" smtClean="0"/>
              <a:t>Ejemplo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14348" y="1571612"/>
            <a:ext cx="7572428" cy="528638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  <a:buNone/>
            </a:pPr>
            <a:endParaRPr lang="es-ES" dirty="0" smtClean="0"/>
          </a:p>
          <a:p>
            <a:pPr>
              <a:lnSpc>
                <a:spcPct val="120000"/>
              </a:lnSpc>
              <a:buNone/>
            </a:pPr>
            <a:r>
              <a:rPr lang="es-ES" dirty="0" smtClean="0"/>
              <a:t>“</a:t>
            </a:r>
            <a:r>
              <a:rPr lang="es-ES" i="1" u="sng" dirty="0" smtClean="0"/>
              <a:t>Él</a:t>
            </a:r>
            <a:r>
              <a:rPr lang="es-ES" i="1" dirty="0" smtClean="0"/>
              <a:t> no </a:t>
            </a:r>
            <a:r>
              <a:rPr lang="es-ES" i="1" u="sng" dirty="0" smtClean="0"/>
              <a:t>contestó</a:t>
            </a:r>
            <a:r>
              <a:rPr lang="es-ES" i="1" dirty="0" smtClean="0"/>
              <a:t>, </a:t>
            </a:r>
            <a:r>
              <a:rPr lang="es-ES" i="1" u="sng" dirty="0" smtClean="0"/>
              <a:t>entraron</a:t>
            </a:r>
            <a:r>
              <a:rPr lang="es-ES" i="1" dirty="0" smtClean="0"/>
              <a:t> en el bar. </a:t>
            </a:r>
            <a:r>
              <a:rPr lang="es-ES" i="1" u="sng" dirty="0" smtClean="0"/>
              <a:t>Él pidió</a:t>
            </a:r>
            <a:r>
              <a:rPr lang="es-ES" i="1" dirty="0" smtClean="0"/>
              <a:t> un whisky con agua; </a:t>
            </a:r>
            <a:r>
              <a:rPr lang="es-ES" i="1" u="sng" dirty="0" smtClean="0"/>
              <a:t>ella pidió</a:t>
            </a:r>
            <a:r>
              <a:rPr lang="es-ES" i="1" dirty="0" smtClean="0"/>
              <a:t> un whisky con agua. </a:t>
            </a:r>
            <a:r>
              <a:rPr lang="es-ES" i="1" u="sng" dirty="0" smtClean="0"/>
              <a:t>Él</a:t>
            </a:r>
            <a:r>
              <a:rPr lang="es-ES" i="1" dirty="0" smtClean="0"/>
              <a:t> la </a:t>
            </a:r>
            <a:r>
              <a:rPr lang="es-ES" i="1" u="sng" dirty="0" smtClean="0"/>
              <a:t>miró</a:t>
            </a:r>
            <a:r>
              <a:rPr lang="es-ES" i="1" dirty="0" smtClean="0"/>
              <a:t>; </a:t>
            </a:r>
            <a:r>
              <a:rPr lang="es-ES" i="1" u="sng" dirty="0" smtClean="0"/>
              <a:t>ella tenía</a:t>
            </a:r>
            <a:r>
              <a:rPr lang="es-ES" i="1" dirty="0" smtClean="0"/>
              <a:t> un gorro de terciopelo negro apretándole la pequeña cabeza; </a:t>
            </a:r>
            <a:r>
              <a:rPr lang="es-ES" i="1" u="sng" dirty="0" smtClean="0"/>
              <a:t>sus</a:t>
            </a:r>
            <a:r>
              <a:rPr lang="es-ES" i="1" dirty="0" smtClean="0"/>
              <a:t> ojos se abrían, oscuros, en una zona azul; </a:t>
            </a:r>
            <a:r>
              <a:rPr lang="es-ES" i="1" u="sng" dirty="0" smtClean="0"/>
              <a:t>ella</a:t>
            </a:r>
            <a:r>
              <a:rPr lang="es-ES" i="1" dirty="0" smtClean="0"/>
              <a:t> se </a:t>
            </a:r>
            <a:r>
              <a:rPr lang="es-ES" i="1" u="sng" dirty="0" smtClean="0"/>
              <a:t>fijó</a:t>
            </a:r>
            <a:r>
              <a:rPr lang="es-ES" i="1" dirty="0" smtClean="0"/>
              <a:t> en la corbata de </a:t>
            </a:r>
            <a:r>
              <a:rPr lang="es-ES" i="1" u="sng" dirty="0" smtClean="0"/>
              <a:t>él</a:t>
            </a:r>
            <a:r>
              <a:rPr lang="es-ES" i="1" dirty="0" smtClean="0"/>
              <a:t>, roja, con las pintas blancas sucias, con el nudo mal hecho. Por el ventanal </a:t>
            </a:r>
            <a:r>
              <a:rPr lang="es-ES" i="1" u="sng" dirty="0" smtClean="0"/>
              <a:t>se veía </a:t>
            </a:r>
            <a:r>
              <a:rPr lang="es-ES" i="1" dirty="0" smtClean="0"/>
              <a:t>el frente de una tintorería; al lado de la puerta de la tintorería </a:t>
            </a:r>
            <a:r>
              <a:rPr lang="es-ES" i="1" u="sng" dirty="0" smtClean="0"/>
              <a:t>jugaba</a:t>
            </a:r>
            <a:r>
              <a:rPr lang="es-ES" i="1" dirty="0" smtClean="0"/>
              <a:t> un niño; la acera </a:t>
            </a:r>
            <a:r>
              <a:rPr lang="es-ES" i="1" u="sng" dirty="0" smtClean="0"/>
              <a:t>mostraba</a:t>
            </a:r>
            <a:r>
              <a:rPr lang="es-ES" i="1" dirty="0" smtClean="0"/>
              <a:t> una gran boca por la que, inconcebible nacimiento, </a:t>
            </a:r>
            <a:r>
              <a:rPr lang="es-ES" i="1" u="sng" dirty="0" smtClean="0"/>
              <a:t>surgía</a:t>
            </a:r>
            <a:r>
              <a:rPr lang="es-ES" i="1" dirty="0" smtClean="0"/>
              <a:t> el grueso tronco de un castaño; la calle </a:t>
            </a:r>
            <a:r>
              <a:rPr lang="es-ES" i="1" u="sng" dirty="0" smtClean="0"/>
              <a:t>era</a:t>
            </a:r>
            <a:r>
              <a:rPr lang="es-ES" i="1" dirty="0" smtClean="0"/>
              <a:t> muy ancha</a:t>
            </a:r>
            <a:r>
              <a:rPr lang="es-ES" dirty="0" smtClean="0"/>
              <a:t>” </a:t>
            </a:r>
          </a:p>
          <a:p>
            <a:endParaRPr lang="es-ES" dirty="0" smtClean="0"/>
          </a:p>
          <a:p>
            <a:endParaRPr lang="es-ES" dirty="0" smtClean="0"/>
          </a:p>
          <a:p>
            <a:pPr>
              <a:buNone/>
            </a:pPr>
            <a:r>
              <a:rPr lang="es-ES" dirty="0" smtClean="0"/>
              <a:t>(Fragmento de “Conversación”, Eduardo </a:t>
            </a:r>
            <a:r>
              <a:rPr lang="es-ES" dirty="0" err="1" smtClean="0"/>
              <a:t>Mallea</a:t>
            </a:r>
            <a:r>
              <a:rPr lang="es-ES" dirty="0" smtClean="0"/>
              <a:t>).</a:t>
            </a:r>
            <a:endParaRPr lang="es-CL" dirty="0" smtClean="0"/>
          </a:p>
          <a:p>
            <a:pPr>
              <a:buNone/>
            </a:pPr>
            <a:r>
              <a:rPr lang="es-ES" dirty="0" smtClean="0"/>
              <a:t> </a:t>
            </a:r>
            <a:endParaRPr lang="es-CL" dirty="0" smtClean="0"/>
          </a:p>
          <a:p>
            <a:pPr>
              <a:buNone/>
            </a:pPr>
            <a:endParaRPr lang="es-C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dirty="0" smtClean="0"/>
              <a:t>El acontecer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1538" y="2214554"/>
            <a:ext cx="7100408" cy="3214710"/>
          </a:xfrm>
        </p:spPr>
        <p:txBody>
          <a:bodyPr/>
          <a:lstStyle/>
          <a:p>
            <a:pPr algn="just"/>
            <a:r>
              <a:rPr lang="es-ES" dirty="0" smtClean="0"/>
              <a:t>Los acontecimientos son los hechos que tienen ocurrencia en el relato en un cierto tiempo y espacio. En otros términos, podemos hablar de acciones que realizan los personajes para conseguir un objetivo</a:t>
            </a:r>
            <a:endParaRPr lang="es-CL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 t="29704" b="33629"/>
          <a:stretch>
            <a:fillRect/>
          </a:stretch>
        </p:blipFill>
        <p:spPr bwMode="auto">
          <a:xfrm>
            <a:off x="2214546" y="4357694"/>
            <a:ext cx="4500594" cy="1857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Tres fases del acontecer:</a:t>
            </a:r>
            <a:endParaRPr lang="es-CL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>
          <a:xfrm>
            <a:off x="1043492" y="2500306"/>
            <a:ext cx="6777317" cy="3332323"/>
          </a:xfrm>
        </p:spPr>
        <p:txBody>
          <a:bodyPr/>
          <a:lstStyle/>
          <a:p>
            <a:r>
              <a:rPr lang="es-CL" dirty="0" smtClean="0"/>
              <a:t>Planteamiento</a:t>
            </a:r>
          </a:p>
          <a:p>
            <a:endParaRPr lang="es-CL" dirty="0" smtClean="0"/>
          </a:p>
          <a:p>
            <a:r>
              <a:rPr lang="es-CL" dirty="0" smtClean="0"/>
              <a:t>Desarrollo </a:t>
            </a:r>
          </a:p>
          <a:p>
            <a:endParaRPr lang="es-CL" dirty="0" smtClean="0"/>
          </a:p>
          <a:p>
            <a:r>
              <a:rPr lang="es-CL" dirty="0" smtClean="0"/>
              <a:t>Desenlace</a:t>
            </a:r>
            <a:endParaRPr lang="es-CL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dirty="0" smtClean="0"/>
              <a:t>Planteamiento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dirty="0" smtClean="0"/>
              <a:t>La voz narrativa presenta al personaje o a los personajes fundamentales.</a:t>
            </a:r>
          </a:p>
          <a:p>
            <a:pPr lvl="0"/>
            <a:r>
              <a:rPr lang="es-ES" dirty="0" smtClean="0"/>
              <a:t> Da cuenta del espacio </a:t>
            </a:r>
          </a:p>
          <a:p>
            <a:pPr lvl="0">
              <a:buNone/>
            </a:pPr>
            <a:r>
              <a:rPr lang="es-ES" dirty="0" smtClean="0"/>
              <a:t>y del tiempo en que </a:t>
            </a:r>
          </a:p>
          <a:p>
            <a:pPr lvl="0">
              <a:buNone/>
            </a:pPr>
            <a:r>
              <a:rPr lang="es-ES" dirty="0" smtClean="0"/>
              <a:t>ocurren los acontecimientos; </a:t>
            </a:r>
          </a:p>
          <a:p>
            <a:pPr lvl="0">
              <a:buNone/>
            </a:pPr>
            <a:r>
              <a:rPr lang="es-ES" dirty="0" smtClean="0"/>
              <a:t>a veces, suele</a:t>
            </a:r>
          </a:p>
          <a:p>
            <a:pPr lvl="0">
              <a:buNone/>
            </a:pPr>
            <a:r>
              <a:rPr lang="es-ES" dirty="0" smtClean="0"/>
              <a:t> presentarse el conflicto.</a:t>
            </a:r>
          </a:p>
          <a:p>
            <a:pPr>
              <a:buNone/>
            </a:pPr>
            <a:endParaRPr lang="es-CL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3286124"/>
            <a:ext cx="2786082" cy="22860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dirty="0" smtClean="0"/>
              <a:t>Desarrollo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Se expone, en detalle, el accionar de los personajes hasta llegar al </a:t>
            </a:r>
            <a:r>
              <a:rPr lang="es-ES" b="1" dirty="0" smtClean="0"/>
              <a:t>clímax</a:t>
            </a:r>
            <a:r>
              <a:rPr lang="es-ES" dirty="0" smtClean="0"/>
              <a:t> o momento de mayor tensión.</a:t>
            </a:r>
          </a:p>
          <a:p>
            <a:endParaRPr lang="es-ES" dirty="0" smtClean="0"/>
          </a:p>
          <a:p>
            <a:endParaRPr lang="es-CL" dirty="0" smtClean="0"/>
          </a:p>
          <a:p>
            <a:endParaRPr lang="es-CL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3786190"/>
            <a:ext cx="2928958" cy="2286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L" dirty="0" smtClean="0"/>
              <a:t>Desenlace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dirty="0" smtClean="0"/>
              <a:t>Se presenta la resolución del conflicto del relato, dando lugar a un final que puede ser feliz, desgraciado o incierto.</a:t>
            </a:r>
          </a:p>
          <a:p>
            <a:pPr>
              <a:buNone/>
            </a:pPr>
            <a:endParaRPr lang="es-CL" dirty="0" smtClean="0"/>
          </a:p>
        </p:txBody>
      </p:sp>
      <p:pic>
        <p:nvPicPr>
          <p:cNvPr id="4" name="Picture 4" descr="https://encrypted-tbn2.gstatic.com/images?q=tbn:ANd9GcTfTx_B2wyVwUDy-w0Lxt0lpWYpiZLagLQ24Ts-U3sWrY69KNGULQ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43504" y="3857628"/>
            <a:ext cx="2500330" cy="22145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1120</TotalTime>
  <Words>770</Words>
  <Application>Microsoft Office PowerPoint</Application>
  <PresentationFormat>Presentación en pantalla (4:3)</PresentationFormat>
  <Paragraphs>110</Paragraphs>
  <Slides>19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Austin</vt:lpstr>
      <vt:lpstr>Género Narrativo</vt:lpstr>
      <vt:lpstr>Concepto de Literatura</vt:lpstr>
      <vt:lpstr>Carácter Ficcional</vt:lpstr>
      <vt:lpstr>Elementos</vt:lpstr>
      <vt:lpstr>Narrador</vt:lpstr>
      <vt:lpstr>EL NARRADOR</vt:lpstr>
      <vt:lpstr>Narrador Homodiegético o Personaje</vt:lpstr>
      <vt:lpstr>Ejemplo: El cañonazo de las 12</vt:lpstr>
      <vt:lpstr>Narrador Homodiegético</vt:lpstr>
      <vt:lpstr>Ejemplo: El hombre</vt:lpstr>
      <vt:lpstr>  Narrador Heterodiegético o No personaje </vt:lpstr>
      <vt:lpstr>Ejemplo:</vt:lpstr>
      <vt:lpstr>Diapositiva 13</vt:lpstr>
      <vt:lpstr>Ejemplo</vt:lpstr>
      <vt:lpstr>El acontecer</vt:lpstr>
      <vt:lpstr>Tres fases del acontecer:</vt:lpstr>
      <vt:lpstr>Planteamiento</vt:lpstr>
      <vt:lpstr>Desarrollo</vt:lpstr>
      <vt:lpstr>Desenlace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NECESIDADES EDUCATIVAS ESPECIALES</dc:title>
  <dc:creator>Dominique</dc:creator>
  <cp:lastModifiedBy>Pauly</cp:lastModifiedBy>
  <cp:revision>49</cp:revision>
  <dcterms:created xsi:type="dcterms:W3CDTF">2014-05-16T13:18:57Z</dcterms:created>
  <dcterms:modified xsi:type="dcterms:W3CDTF">2015-11-10T12:40:53Z</dcterms:modified>
</cp:coreProperties>
</file>