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59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4" r:id="rId27"/>
    <p:sldId id="283" r:id="rId28"/>
    <p:sldId id="257" r:id="rId29"/>
    <p:sldId id="258" r:id="rId30"/>
    <p:sldId id="285" r:id="rId31"/>
    <p:sldId id="286" r:id="rId3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2B361-34B1-4C0E-929E-2B1325ECF91E}" type="datetimeFigureOut">
              <a:rPr lang="es-CL" smtClean="0"/>
              <a:pPr/>
              <a:t>22-10-2015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B6A45-9F6A-4EA3-80D8-3A20AA1445DB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riscila\Videos\el%20chuico%20y%20la%20damajuana%200001.wmv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riscila\Videos\El%20Derecho%20de%20Vivir%20en%20Paz%20%20%20Victor%20Jara%20(Subtitulado).wm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riscila\Videos\Violeta%20Parra%20%20%20Volver%20A%20Los%2017.wmv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riscila\Videos\Quilapayun%20%20%20La%20muralla.wmv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/>
              <a:t>Poesía popular </a:t>
            </a:r>
            <a:endParaRPr lang="es-CL" b="1" dirty="0"/>
          </a:p>
        </p:txBody>
      </p:sp>
      <p:pic>
        <p:nvPicPr>
          <p:cNvPr id="34818" name="Picture 2" descr="http://image.librodearena.com/b/9/1383879/cantor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3786182" cy="2669255"/>
          </a:xfrm>
          <a:prstGeom prst="rect">
            <a:avLst/>
          </a:prstGeom>
          <a:noFill/>
        </p:spPr>
      </p:pic>
      <p:pic>
        <p:nvPicPr>
          <p:cNvPr id="34820" name="Picture 4" descr="http://www.elrepuertero.cl/sites/elrepuertero.cl/files/imagecache/380x285/imagen_noticia/Pay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2643182"/>
          </a:xfrm>
          <a:prstGeom prst="rect">
            <a:avLst/>
          </a:prstGeom>
          <a:noFill/>
        </p:spPr>
      </p:pic>
      <p:pic>
        <p:nvPicPr>
          <p:cNvPr id="34822" name="Picture 6" descr="http://www.lapala.cl/wp-content/uploads/2010/08/canto-a-lopoe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214687"/>
            <a:ext cx="4643438" cy="3643314"/>
          </a:xfrm>
          <a:prstGeom prst="rect">
            <a:avLst/>
          </a:prstGeom>
          <a:noFill/>
        </p:spPr>
      </p:pic>
      <p:pic>
        <p:nvPicPr>
          <p:cNvPr id="34824" name="Picture 8" descr="http://static.icarito.cl/20120409/1511202_2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14685"/>
            <a:ext cx="4567930" cy="3643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contentmapas2.didactalia.net/imagenesEnlaces/a8/a883/a883d73f-05f0-4c3e-8a9a-e220d5b5bc39/a883d73f-05f0-4c3e-8a9a-e220d5b5bc39.jpg?1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5357819" cy="6858000"/>
          </a:xfrm>
          <a:prstGeom prst="rect">
            <a:avLst/>
          </a:prstGeom>
          <a:noFill/>
        </p:spPr>
      </p:pic>
      <p:pic>
        <p:nvPicPr>
          <p:cNvPr id="37892" name="Picture 4" descr="http://suite101.intl.s3.amazonaws.com/article_images/129966_net_jugla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0"/>
            <a:ext cx="4143372" cy="3942888"/>
          </a:xfrm>
          <a:prstGeom prst="rect">
            <a:avLst/>
          </a:prstGeom>
          <a:noFill/>
        </p:spPr>
      </p:pic>
      <p:pic>
        <p:nvPicPr>
          <p:cNvPr id="37896" name="Picture 8" descr="http://pedromg.com/wp-content/uploads/2010/08/jugl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3714752"/>
            <a:ext cx="2571768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contentmapas2.didactalia.net/imagenesEnlaces/a8/a883/a883d73f-05f0-4c3e-8a9a-e220d5b5bc39/a883d73f-05f0-4c3e-8a9a-e220d5b5bc39.jpg?1003"/>
          <p:cNvPicPr>
            <a:picLocks noChangeAspect="1" noChangeArrowheads="1"/>
          </p:cNvPicPr>
          <p:nvPr/>
        </p:nvPicPr>
        <p:blipFill>
          <a:blip r:embed="rId2">
            <a:lum bright="-34000"/>
          </a:blip>
          <a:srcRect/>
          <a:stretch>
            <a:fillRect/>
          </a:stretch>
        </p:blipFill>
        <p:spPr bwMode="auto">
          <a:xfrm>
            <a:off x="0" y="869"/>
            <a:ext cx="9144000" cy="6857131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CL" dirty="0" smtClean="0">
                <a:solidFill>
                  <a:schemeClr val="bg1"/>
                </a:solidFill>
              </a:rPr>
              <a:t>	Cuando </a:t>
            </a:r>
            <a:r>
              <a:rPr lang="es-CL" dirty="0">
                <a:solidFill>
                  <a:schemeClr val="bg1"/>
                </a:solidFill>
              </a:rPr>
              <a:t>los juglares recitaban los </a:t>
            </a:r>
            <a:r>
              <a:rPr lang="es-CL" b="1" dirty="0">
                <a:solidFill>
                  <a:schemeClr val="bg1"/>
                </a:solidFill>
              </a:rPr>
              <a:t>cantares de gesta</a:t>
            </a:r>
            <a:r>
              <a:rPr lang="es-CL" dirty="0">
                <a:solidFill>
                  <a:schemeClr val="bg1"/>
                </a:solidFill>
              </a:rPr>
              <a:t>, la gente pedía que repitieran los fragmentos más interesantes. El pueblo los aprendió y al repetirlos exclusivamente de forma oral, fue cambiando su contenido</a:t>
            </a:r>
            <a:r>
              <a:rPr lang="es-CL" dirty="0" smtClean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r>
              <a:rPr lang="es-CL" dirty="0">
                <a:solidFill>
                  <a:schemeClr val="bg1"/>
                </a:solidFill>
              </a:rPr>
              <a:t>	</a:t>
            </a:r>
            <a:r>
              <a:rPr lang="es-CL" dirty="0" smtClean="0">
                <a:solidFill>
                  <a:schemeClr val="bg1"/>
                </a:solidFill>
              </a:rPr>
              <a:t> </a:t>
            </a:r>
            <a:r>
              <a:rPr lang="es-CL" dirty="0">
                <a:solidFill>
                  <a:schemeClr val="bg1"/>
                </a:solidFill>
              </a:rPr>
              <a:t>En el siglo XV desapareció el gusto por los cantares de gesta, pero se siguieron recordando algunas partes de los mismos que se convirtieron en </a:t>
            </a:r>
            <a:r>
              <a:rPr lang="es-CL" b="1" u="sng" dirty="0">
                <a:solidFill>
                  <a:schemeClr val="bg1"/>
                </a:solidFill>
              </a:rPr>
              <a:t>romances</a:t>
            </a:r>
            <a:r>
              <a:rPr lang="es-CL" dirty="0">
                <a:solidFill>
                  <a:schemeClr val="bg1"/>
                </a:solidFill>
              </a:rPr>
              <a:t>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dirty="0" smtClean="0"/>
              <a:t>	</a:t>
            </a:r>
          </a:p>
          <a:p>
            <a:pPr>
              <a:buNone/>
            </a:pPr>
            <a:r>
              <a:rPr lang="es-CL" b="1" dirty="0" smtClean="0"/>
              <a:t>Romance: </a:t>
            </a:r>
            <a:r>
              <a:rPr lang="es-CL" dirty="0" smtClean="0"/>
              <a:t>poema formado por una serie indefinida de versos </a:t>
            </a:r>
            <a:r>
              <a:rPr lang="es-CL" b="1" dirty="0" smtClean="0"/>
              <a:t>octosílabos</a:t>
            </a:r>
            <a:r>
              <a:rPr lang="es-CL" dirty="0" smtClean="0"/>
              <a:t>, de </a:t>
            </a:r>
          </a:p>
          <a:p>
            <a:pPr>
              <a:buNone/>
            </a:pPr>
            <a:r>
              <a:rPr lang="es-CL" dirty="0" smtClean="0"/>
              <a:t>los cuales los versos pares riman en asonante y los impares quedan libres.</a:t>
            </a:r>
          </a:p>
          <a:p>
            <a:pPr>
              <a:buNone/>
            </a:pPr>
            <a:r>
              <a:rPr lang="es-CL" dirty="0" smtClean="0"/>
              <a:t>Cada uno de sus versos estaba dividido en dos partes o </a:t>
            </a:r>
            <a:r>
              <a:rPr lang="es-CL" b="1" dirty="0" smtClean="0"/>
              <a:t>hemistiquios</a:t>
            </a:r>
            <a:r>
              <a:rPr lang="es-CL" dirty="0" smtClean="0"/>
              <a:t> por una</a:t>
            </a:r>
          </a:p>
          <a:p>
            <a:pPr>
              <a:buNone/>
            </a:pPr>
            <a:r>
              <a:rPr lang="es-CL" dirty="0" smtClean="0"/>
              <a:t>pausa o </a:t>
            </a:r>
            <a:r>
              <a:rPr lang="es-CL" b="1" dirty="0" smtClean="0"/>
              <a:t>cesura </a:t>
            </a:r>
            <a:r>
              <a:rPr lang="es-CL" dirty="0" smtClean="0"/>
              <a:t>con una sola rima </a:t>
            </a:r>
            <a:r>
              <a:rPr lang="es-CL" b="1" dirty="0" smtClean="0"/>
              <a:t>asonante</a:t>
            </a:r>
            <a:r>
              <a:rPr lang="es-CL" dirty="0" smtClean="0"/>
              <a:t>.</a:t>
            </a:r>
          </a:p>
          <a:p>
            <a:pPr>
              <a:buNone/>
            </a:pPr>
            <a:r>
              <a:rPr lang="es-CL" dirty="0" smtClean="0"/>
              <a:t> </a:t>
            </a:r>
          </a:p>
          <a:p>
            <a:pPr>
              <a:buNone/>
            </a:pPr>
            <a:r>
              <a:rPr lang="es-CL" dirty="0" smtClean="0"/>
              <a:t>Como la fórmula del romance gustaba mucho al público, los juglares</a:t>
            </a:r>
          </a:p>
          <a:p>
            <a:pPr>
              <a:buNone/>
            </a:pPr>
            <a:r>
              <a:rPr lang="es-CL" dirty="0" smtClean="0"/>
              <a:t>empezaron a componer otros en los que daban noticias, recogían leyendas </a:t>
            </a:r>
          </a:p>
          <a:p>
            <a:pPr>
              <a:buNone/>
            </a:pPr>
            <a:r>
              <a:rPr lang="es-CL" dirty="0" smtClean="0"/>
              <a:t>populares, etc.</a:t>
            </a:r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Los romances tiene un lenguaje sencillo y sugerente. En muchas ocasiones, </a:t>
            </a:r>
          </a:p>
          <a:p>
            <a:pPr>
              <a:buNone/>
            </a:pPr>
            <a:r>
              <a:rPr lang="es-CL" dirty="0" smtClean="0"/>
              <a:t>los juglares dejaban la acción interrumpida para dar mayor misterio a sus </a:t>
            </a:r>
          </a:p>
          <a:p>
            <a:pPr>
              <a:buNone/>
            </a:pPr>
            <a:r>
              <a:rPr lang="es-CL" dirty="0" smtClean="0"/>
              <a:t>narraciones. Hasta el siglo XVI no se comenzaron a escribir los romances. A </a:t>
            </a:r>
          </a:p>
          <a:p>
            <a:pPr>
              <a:buNone/>
            </a:pPr>
            <a:r>
              <a:rPr lang="es-CL" dirty="0" smtClean="0"/>
              <a:t>causa de la transmisión oral de los romances a través de los siglos; es posible </a:t>
            </a:r>
          </a:p>
          <a:p>
            <a:pPr>
              <a:buNone/>
            </a:pPr>
            <a:r>
              <a:rPr lang="es-CL" dirty="0" smtClean="0"/>
              <a:t>encontrar varias versiones del mismo poema.</a:t>
            </a:r>
          </a:p>
          <a:p>
            <a:pPr>
              <a:buNone/>
            </a:pP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785794"/>
            <a:ext cx="4038600" cy="5340369"/>
          </a:xfrm>
        </p:spPr>
        <p:txBody>
          <a:bodyPr>
            <a:normAutofit lnSpcReduction="10000"/>
          </a:bodyPr>
          <a:lstStyle/>
          <a:p>
            <a:r>
              <a:rPr lang="es-CL" b="1" dirty="0"/>
              <a:t>Cantar de Gesta</a:t>
            </a:r>
            <a:endParaRPr lang="es-CL" dirty="0"/>
          </a:p>
          <a:p>
            <a:pPr>
              <a:buNone/>
            </a:pPr>
            <a:r>
              <a:rPr lang="es-CL" dirty="0" smtClean="0"/>
              <a:t>	Rey </a:t>
            </a:r>
            <a:r>
              <a:rPr lang="es-CL" dirty="0"/>
              <a:t>don Sancho, rey don Sancho, / no digas que no te aviso;</a:t>
            </a:r>
            <a:br>
              <a:rPr lang="es-CL" dirty="0"/>
            </a:br>
            <a:r>
              <a:rPr lang="es-CL" dirty="0"/>
              <a:t>que del cerco de Zamora / un alevoso ha salido;</a:t>
            </a:r>
            <a:br>
              <a:rPr lang="es-CL" dirty="0"/>
            </a:br>
            <a:r>
              <a:rPr lang="es-CL" dirty="0"/>
              <a:t>Bellido </a:t>
            </a:r>
            <a:r>
              <a:rPr lang="es-CL" dirty="0" err="1"/>
              <a:t>Dolfos</a:t>
            </a:r>
            <a:r>
              <a:rPr lang="es-CL" dirty="0"/>
              <a:t> se llama, / hijo de </a:t>
            </a:r>
            <a:r>
              <a:rPr lang="es-CL" dirty="0" err="1"/>
              <a:t>Dolfos</a:t>
            </a:r>
            <a:r>
              <a:rPr lang="es-CL" dirty="0"/>
              <a:t> Bellido;</a:t>
            </a:r>
            <a:br>
              <a:rPr lang="es-CL" dirty="0"/>
            </a:br>
            <a:r>
              <a:rPr lang="es-CL" dirty="0"/>
              <a:t>si gran traidor es el padre, / mayor traidor es el hijo.</a:t>
            </a:r>
          </a:p>
          <a:p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648200" y="785794"/>
            <a:ext cx="4038600" cy="5340369"/>
          </a:xfrm>
        </p:spPr>
        <p:txBody>
          <a:bodyPr>
            <a:normAutofit lnSpcReduction="10000"/>
          </a:bodyPr>
          <a:lstStyle/>
          <a:p>
            <a:r>
              <a:rPr lang="es-CL" b="1" dirty="0"/>
              <a:t>Romance</a:t>
            </a:r>
            <a:endParaRPr lang="es-CL" dirty="0"/>
          </a:p>
          <a:p>
            <a:pPr>
              <a:buNone/>
            </a:pPr>
            <a:r>
              <a:rPr lang="es-CL" dirty="0" smtClean="0"/>
              <a:t>	Rey </a:t>
            </a:r>
            <a:r>
              <a:rPr lang="es-CL" dirty="0"/>
              <a:t>don Sancho, rey don Sancho,</a:t>
            </a:r>
            <a:br>
              <a:rPr lang="es-CL" dirty="0"/>
            </a:br>
            <a:r>
              <a:rPr lang="es-CL" dirty="0"/>
              <a:t>no digas que no te aviso;</a:t>
            </a:r>
            <a:br>
              <a:rPr lang="es-CL" dirty="0"/>
            </a:br>
            <a:r>
              <a:rPr lang="es-CL" dirty="0"/>
              <a:t>que del cerco de Zamora</a:t>
            </a:r>
            <a:br>
              <a:rPr lang="es-CL" dirty="0"/>
            </a:br>
            <a:r>
              <a:rPr lang="es-CL" dirty="0"/>
              <a:t>un alevoso ha salido;</a:t>
            </a:r>
            <a:br>
              <a:rPr lang="es-CL" dirty="0"/>
            </a:br>
            <a:r>
              <a:rPr lang="es-CL" dirty="0"/>
              <a:t>Bellido </a:t>
            </a:r>
            <a:r>
              <a:rPr lang="es-CL" dirty="0" err="1"/>
              <a:t>Dolfos</a:t>
            </a:r>
            <a:r>
              <a:rPr lang="es-CL" dirty="0"/>
              <a:t> se llama,</a:t>
            </a:r>
            <a:br>
              <a:rPr lang="es-CL" dirty="0"/>
            </a:br>
            <a:r>
              <a:rPr lang="es-CL" dirty="0"/>
              <a:t>hijo de </a:t>
            </a:r>
            <a:r>
              <a:rPr lang="es-CL" dirty="0" err="1"/>
              <a:t>Dolfos</a:t>
            </a:r>
            <a:r>
              <a:rPr lang="es-CL" dirty="0"/>
              <a:t> Bellido;</a:t>
            </a:r>
            <a:br>
              <a:rPr lang="es-CL" dirty="0"/>
            </a:br>
            <a:r>
              <a:rPr lang="es-CL" dirty="0"/>
              <a:t>si gran traidor es el padre,</a:t>
            </a:r>
            <a:br>
              <a:rPr lang="es-CL" dirty="0"/>
            </a:br>
            <a:r>
              <a:rPr lang="es-CL" dirty="0"/>
              <a:t>mayor traidor es el hijo.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es-CL" b="1" dirty="0" smtClean="0"/>
              <a:t>Clases de romances</a:t>
            </a: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CL" sz="1600" b="1" dirty="0" smtClean="0"/>
              <a:t>Históricos</a:t>
            </a:r>
            <a:endParaRPr lang="es-CL" sz="1600" dirty="0"/>
          </a:p>
          <a:p>
            <a:pPr>
              <a:buNone/>
            </a:pPr>
            <a:r>
              <a:rPr lang="es-CL" sz="1600" dirty="0" smtClean="0"/>
              <a:t>Tratan temas relacionados con la historia.</a:t>
            </a:r>
          </a:p>
          <a:p>
            <a:pPr>
              <a:buNone/>
            </a:pPr>
            <a:endParaRPr lang="es-CL" sz="1600" b="1" dirty="0" smtClean="0"/>
          </a:p>
          <a:p>
            <a:pPr>
              <a:buNone/>
            </a:pPr>
            <a:r>
              <a:rPr lang="es-CL" sz="1600" b="1" dirty="0" smtClean="0"/>
              <a:t>Fronterizos</a:t>
            </a:r>
            <a:endParaRPr lang="es-CL" sz="1600" dirty="0"/>
          </a:p>
          <a:p>
            <a:pPr>
              <a:buNone/>
            </a:pPr>
            <a:r>
              <a:rPr lang="es-CL" sz="1600" dirty="0" smtClean="0"/>
              <a:t>Narran lo que pasaba en las fronteras o en las batallas fronterizas contra los </a:t>
            </a:r>
          </a:p>
          <a:p>
            <a:pPr>
              <a:buNone/>
            </a:pPr>
            <a:r>
              <a:rPr lang="es-CL" sz="1600" dirty="0" smtClean="0"/>
              <a:t>moros.</a:t>
            </a:r>
          </a:p>
          <a:p>
            <a:pPr>
              <a:buNone/>
            </a:pPr>
            <a:endParaRPr lang="es-CL" sz="1600" b="1" dirty="0" smtClean="0"/>
          </a:p>
          <a:p>
            <a:pPr>
              <a:buNone/>
            </a:pPr>
            <a:r>
              <a:rPr lang="es-CL" sz="1600" b="1" dirty="0" smtClean="0"/>
              <a:t>Legendarios</a:t>
            </a:r>
            <a:endParaRPr lang="es-CL" sz="1600" dirty="0"/>
          </a:p>
          <a:p>
            <a:pPr>
              <a:buNone/>
            </a:pPr>
            <a:r>
              <a:rPr lang="es-CL" sz="1600" dirty="0" smtClean="0"/>
              <a:t>Están basados en leyendas populares.</a:t>
            </a:r>
          </a:p>
          <a:p>
            <a:pPr>
              <a:buNone/>
            </a:pPr>
            <a:endParaRPr lang="es-CL" sz="1600" b="1" dirty="0" smtClean="0"/>
          </a:p>
          <a:p>
            <a:pPr>
              <a:buNone/>
            </a:pPr>
            <a:r>
              <a:rPr lang="es-CL" sz="1600" b="1" dirty="0" smtClean="0"/>
              <a:t>Carolingios</a:t>
            </a:r>
            <a:endParaRPr lang="es-CL" sz="1600" dirty="0"/>
          </a:p>
          <a:p>
            <a:pPr>
              <a:buNone/>
            </a:pPr>
            <a:r>
              <a:rPr lang="es-CL" sz="1600" dirty="0" smtClean="0"/>
              <a:t>Narran hazañas de héroes de la épica francesa.</a:t>
            </a:r>
          </a:p>
          <a:p>
            <a:pPr>
              <a:buNone/>
            </a:pPr>
            <a:endParaRPr lang="es-CL" sz="1600" b="1" dirty="0" smtClean="0"/>
          </a:p>
          <a:p>
            <a:pPr>
              <a:buNone/>
            </a:pPr>
            <a:r>
              <a:rPr lang="es-CL" sz="1600" b="1" dirty="0" smtClean="0"/>
              <a:t>Novelescos</a:t>
            </a:r>
            <a:endParaRPr lang="es-CL" sz="1600" dirty="0"/>
          </a:p>
          <a:p>
            <a:pPr>
              <a:buNone/>
            </a:pPr>
            <a:r>
              <a:rPr lang="es-CL" sz="1600" dirty="0" smtClean="0"/>
              <a:t>Se basan en temas inventados.</a:t>
            </a:r>
          </a:p>
          <a:p>
            <a:pPr>
              <a:buNone/>
            </a:pPr>
            <a:endParaRPr lang="es-CL" sz="1600" b="1" dirty="0" smtClean="0"/>
          </a:p>
          <a:p>
            <a:pPr>
              <a:buNone/>
            </a:pPr>
            <a:r>
              <a:rPr lang="es-CL" sz="1600" b="1" dirty="0" smtClean="0"/>
              <a:t>Líricos</a:t>
            </a:r>
            <a:endParaRPr lang="es-CL" sz="1600" dirty="0"/>
          </a:p>
          <a:p>
            <a:pPr>
              <a:buNone/>
            </a:pPr>
            <a:r>
              <a:rPr lang="es-CL" sz="1600" dirty="0" smtClean="0"/>
              <a:t>Expresan sentimientos del autor.</a:t>
            </a:r>
          </a:p>
          <a:p>
            <a:pPr>
              <a:buNone/>
            </a:pPr>
            <a:r>
              <a:rPr lang="es-CL" sz="1600" dirty="0" smtClean="0"/>
              <a:t/>
            </a:r>
            <a:br>
              <a:rPr lang="es-CL" sz="1600" dirty="0" smtClean="0"/>
            </a:br>
            <a:endParaRPr lang="es-CL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es-CL" b="1" dirty="0" smtClean="0"/>
              <a:t>El romancero</a:t>
            </a: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CL" dirty="0" smtClean="0"/>
              <a:t>Es la agrupación de todos los romances que se han escrito desde el </a:t>
            </a:r>
          </a:p>
          <a:p>
            <a:pPr>
              <a:buNone/>
            </a:pPr>
            <a:r>
              <a:rPr lang="es-CL" dirty="0" smtClean="0"/>
              <a:t>siglo XIV hasta nuestros días.</a:t>
            </a:r>
          </a:p>
          <a:p>
            <a:pPr>
              <a:buNone/>
            </a:pPr>
            <a:endParaRPr lang="es-CL" b="1" dirty="0" smtClean="0"/>
          </a:p>
          <a:p>
            <a:pPr>
              <a:buNone/>
            </a:pPr>
            <a:r>
              <a:rPr lang="es-CL" b="1" dirty="0" smtClean="0"/>
              <a:t>El </a:t>
            </a:r>
            <a:r>
              <a:rPr lang="es-CL" b="1" dirty="0"/>
              <a:t>romancero viejo</a:t>
            </a:r>
            <a:endParaRPr lang="es-CL" dirty="0"/>
          </a:p>
          <a:p>
            <a:pPr>
              <a:buNone/>
            </a:pPr>
            <a:r>
              <a:rPr lang="es-CL" dirty="0" smtClean="0"/>
              <a:t>Está formado por todos los romances anónimos compuestos desde el </a:t>
            </a:r>
          </a:p>
          <a:p>
            <a:pPr>
              <a:buNone/>
            </a:pPr>
            <a:r>
              <a:rPr lang="es-CL" dirty="0" smtClean="0"/>
              <a:t>siglo XIV al siglo XVI.</a:t>
            </a:r>
          </a:p>
          <a:p>
            <a:pPr>
              <a:buNone/>
            </a:pPr>
            <a:endParaRPr lang="es-CL" b="1" dirty="0" smtClean="0"/>
          </a:p>
          <a:p>
            <a:pPr>
              <a:buNone/>
            </a:pPr>
            <a:r>
              <a:rPr lang="es-CL" b="1" dirty="0" smtClean="0"/>
              <a:t>El </a:t>
            </a:r>
            <a:r>
              <a:rPr lang="es-CL" b="1" dirty="0"/>
              <a:t>romancero nuevo</a:t>
            </a:r>
            <a:endParaRPr lang="es-CL" dirty="0"/>
          </a:p>
          <a:p>
            <a:pPr>
              <a:buNone/>
            </a:pPr>
            <a:r>
              <a:rPr lang="es-CL" dirty="0" smtClean="0"/>
              <a:t>Está formado por todos los romances nuevos o artísticos escritos por </a:t>
            </a:r>
          </a:p>
          <a:p>
            <a:pPr>
              <a:buNone/>
            </a:pPr>
            <a:r>
              <a:rPr lang="es-CL" dirty="0" smtClean="0"/>
              <a:t>autores cultos y conocidos a partir de la segunda mitad del siglo XVI.</a:t>
            </a:r>
          </a:p>
          <a:p>
            <a:pPr>
              <a:buNone/>
            </a:pP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CL" b="1" dirty="0" smtClean="0"/>
              <a:t>	Romance lírico: "El prisionero"</a:t>
            </a:r>
            <a:endParaRPr lang="es-CL" dirty="0" smtClean="0"/>
          </a:p>
          <a:p>
            <a:pPr>
              <a:buNone/>
            </a:pPr>
            <a:r>
              <a:rPr lang="es-CL" dirty="0" smtClean="0"/>
              <a:t>	Que por mayo era, por mayo,</a:t>
            </a:r>
            <a:br>
              <a:rPr lang="es-CL" dirty="0" smtClean="0"/>
            </a:br>
            <a:r>
              <a:rPr lang="es-CL" dirty="0" smtClean="0"/>
              <a:t>cuando hace la calor,</a:t>
            </a:r>
            <a:br>
              <a:rPr lang="es-CL" dirty="0" smtClean="0"/>
            </a:br>
            <a:r>
              <a:rPr lang="es-CL" dirty="0" smtClean="0"/>
              <a:t>cuando los trigos encañan</a:t>
            </a:r>
            <a:br>
              <a:rPr lang="es-CL" dirty="0" smtClean="0"/>
            </a:br>
            <a:r>
              <a:rPr lang="es-CL" dirty="0" smtClean="0"/>
              <a:t>y están los campos en flor,</a:t>
            </a:r>
            <a:br>
              <a:rPr lang="es-CL" dirty="0" smtClean="0"/>
            </a:br>
            <a:r>
              <a:rPr lang="es-CL" dirty="0" smtClean="0"/>
              <a:t>cuando canta la calandria</a:t>
            </a:r>
            <a:br>
              <a:rPr lang="es-CL" dirty="0" smtClean="0"/>
            </a:br>
            <a:r>
              <a:rPr lang="es-CL" dirty="0" smtClean="0"/>
              <a:t>y responde el ruiseñor,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cuando los enamorados</a:t>
            </a:r>
            <a:br>
              <a:rPr lang="es-CL" dirty="0" smtClean="0"/>
            </a:br>
            <a:r>
              <a:rPr lang="es-CL" dirty="0" smtClean="0"/>
              <a:t>van a servir al amor;</a:t>
            </a:r>
            <a:br>
              <a:rPr lang="es-CL" dirty="0" smtClean="0"/>
            </a:br>
            <a:r>
              <a:rPr lang="es-CL" dirty="0" smtClean="0"/>
              <a:t>sino yo, triste, cuitado,</a:t>
            </a:r>
            <a:br>
              <a:rPr lang="es-CL" dirty="0" smtClean="0"/>
            </a:br>
            <a:r>
              <a:rPr lang="es-CL" dirty="0" smtClean="0"/>
              <a:t>que vivo en esta prisión;</a:t>
            </a:r>
            <a:br>
              <a:rPr lang="es-CL" dirty="0" smtClean="0"/>
            </a:br>
            <a:r>
              <a:rPr lang="es-CL" dirty="0" smtClean="0"/>
              <a:t>que no sé cuándo es de día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ni cuándo las noches son,</a:t>
            </a:r>
            <a:br>
              <a:rPr lang="es-CL" dirty="0" smtClean="0"/>
            </a:br>
            <a:r>
              <a:rPr lang="es-CL" dirty="0" smtClean="0"/>
              <a:t>sino por una avecilla</a:t>
            </a:r>
            <a:br>
              <a:rPr lang="es-CL" dirty="0" smtClean="0"/>
            </a:br>
            <a:r>
              <a:rPr lang="es-CL" dirty="0" smtClean="0"/>
              <a:t>que me canta al albor.</a:t>
            </a:r>
            <a:br>
              <a:rPr lang="es-CL" dirty="0" smtClean="0"/>
            </a:br>
            <a:r>
              <a:rPr lang="es-CL" dirty="0" err="1" smtClean="0"/>
              <a:t>Matómela</a:t>
            </a:r>
            <a:r>
              <a:rPr lang="es-CL" dirty="0" smtClean="0"/>
              <a:t> un ballestero;</a:t>
            </a:r>
            <a:br>
              <a:rPr lang="es-CL" dirty="0" smtClean="0"/>
            </a:br>
            <a:r>
              <a:rPr lang="es-CL" dirty="0" err="1" smtClean="0"/>
              <a:t>déle</a:t>
            </a:r>
            <a:r>
              <a:rPr lang="es-CL" dirty="0" smtClean="0"/>
              <a:t> Dios mal galardón.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357166"/>
            <a:ext cx="4038600" cy="576899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CL" b="1" dirty="0" smtClean="0"/>
              <a:t>	EL REINO PERDIDO </a:t>
            </a:r>
            <a:r>
              <a:rPr lang="es-CL" dirty="0" smtClean="0"/>
              <a:t>(Anónimo)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 </a:t>
            </a:r>
          </a:p>
          <a:p>
            <a:pPr>
              <a:buNone/>
            </a:pPr>
            <a:r>
              <a:rPr lang="es-CL" dirty="0" smtClean="0"/>
              <a:t>	Las huestes de don Rodrigo</a:t>
            </a:r>
            <a:br>
              <a:rPr lang="es-CL" dirty="0" smtClean="0"/>
            </a:br>
            <a:r>
              <a:rPr lang="es-CL" dirty="0" smtClean="0"/>
              <a:t>desmayaban y huían</a:t>
            </a:r>
            <a:br>
              <a:rPr lang="es-CL" dirty="0" smtClean="0"/>
            </a:br>
            <a:r>
              <a:rPr lang="es-CL" dirty="0" smtClean="0"/>
              <a:t>cuando en la octava batalla</a:t>
            </a:r>
            <a:br>
              <a:rPr lang="es-CL" dirty="0" smtClean="0"/>
            </a:br>
            <a:r>
              <a:rPr lang="es-CL" dirty="0" smtClean="0"/>
              <a:t>sus enemigos vencían.</a:t>
            </a:r>
            <a:br>
              <a:rPr lang="es-CL" dirty="0" smtClean="0"/>
            </a:br>
            <a:r>
              <a:rPr lang="es-CL" dirty="0" smtClean="0"/>
              <a:t>Rodrigo deja sus tiendas</a:t>
            </a:r>
            <a:br>
              <a:rPr lang="es-CL" dirty="0" smtClean="0"/>
            </a:br>
            <a:r>
              <a:rPr lang="es-CL" dirty="0" smtClean="0"/>
              <a:t>y del real se salía,</a:t>
            </a:r>
            <a:br>
              <a:rPr lang="es-CL" dirty="0" smtClean="0"/>
            </a:br>
            <a:r>
              <a:rPr lang="es-CL" dirty="0" smtClean="0"/>
              <a:t>solo va el desventurado,</a:t>
            </a:r>
            <a:br>
              <a:rPr lang="es-CL" dirty="0" smtClean="0"/>
            </a:br>
            <a:r>
              <a:rPr lang="es-CL" dirty="0" smtClean="0"/>
              <a:t>sin ninguna compañía:</a:t>
            </a:r>
            <a:br>
              <a:rPr lang="es-CL" dirty="0" smtClean="0"/>
            </a:br>
            <a:r>
              <a:rPr lang="es-CL" dirty="0" smtClean="0"/>
              <a:t>el caballo de cansado</a:t>
            </a:r>
            <a:br>
              <a:rPr lang="es-CL" dirty="0" smtClean="0"/>
            </a:br>
            <a:r>
              <a:rPr lang="es-CL" dirty="0" smtClean="0"/>
              <a:t>ya moverse no podía,</a:t>
            </a:r>
            <a:br>
              <a:rPr lang="es-CL" dirty="0" smtClean="0"/>
            </a:br>
            <a:r>
              <a:rPr lang="es-CL" dirty="0" smtClean="0"/>
              <a:t>camina por donde quiere</a:t>
            </a:r>
            <a:br>
              <a:rPr lang="es-CL" dirty="0" smtClean="0"/>
            </a:br>
            <a:r>
              <a:rPr lang="es-CL" dirty="0" smtClean="0"/>
              <a:t>que no le estorba la vía.</a:t>
            </a:r>
            <a:br>
              <a:rPr lang="es-CL" dirty="0" smtClean="0"/>
            </a:br>
            <a:r>
              <a:rPr lang="es-CL" dirty="0" smtClean="0"/>
              <a:t>El Rey va tan desmayado</a:t>
            </a:r>
            <a:br>
              <a:rPr lang="es-CL" dirty="0" smtClean="0"/>
            </a:br>
            <a:r>
              <a:rPr lang="es-CL" dirty="0" smtClean="0"/>
              <a:t>que sentido no tenía:</a:t>
            </a:r>
            <a:br>
              <a:rPr lang="es-CL" dirty="0" smtClean="0"/>
            </a:br>
            <a:r>
              <a:rPr lang="es-CL" dirty="0" smtClean="0"/>
              <a:t>muerto va de sed y hambre,</a:t>
            </a:r>
            <a:br>
              <a:rPr lang="es-CL" dirty="0" smtClean="0"/>
            </a:br>
            <a:r>
              <a:rPr lang="es-CL" dirty="0" smtClean="0"/>
              <a:t>de verle era gran mancilla: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iba tan tinto de sangre</a:t>
            </a:r>
            <a:br>
              <a:rPr lang="es-CL" dirty="0" smtClean="0"/>
            </a:br>
            <a:r>
              <a:rPr lang="es-CL" dirty="0" smtClean="0"/>
              <a:t>que una brasa parecía.</a:t>
            </a:r>
            <a:endParaRPr lang="es-CL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8200" y="214290"/>
            <a:ext cx="4038600" cy="591187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Las armas lleva abolladas,</a:t>
            </a:r>
            <a:br>
              <a:rPr lang="es-CL" dirty="0" smtClean="0"/>
            </a:br>
            <a:r>
              <a:rPr lang="es-CL" dirty="0" smtClean="0"/>
              <a:t>que eran de gran </a:t>
            </a:r>
            <a:r>
              <a:rPr lang="es-CL" dirty="0" err="1" smtClean="0"/>
              <a:t>pedrería:la</a:t>
            </a:r>
            <a:r>
              <a:rPr lang="es-CL" dirty="0" smtClean="0"/>
              <a:t> espada lleva hecha sierra</a:t>
            </a:r>
            <a:br>
              <a:rPr lang="es-CL" dirty="0" smtClean="0"/>
            </a:br>
            <a:r>
              <a:rPr lang="es-CL" dirty="0" smtClean="0"/>
              <a:t>de los golpes que tenía:</a:t>
            </a:r>
            <a:br>
              <a:rPr lang="es-CL" dirty="0" smtClean="0"/>
            </a:br>
            <a:r>
              <a:rPr lang="es-CL" dirty="0" smtClean="0"/>
              <a:t>el almete de abollado</a:t>
            </a:r>
            <a:br>
              <a:rPr lang="es-CL" dirty="0" smtClean="0"/>
            </a:br>
            <a:r>
              <a:rPr lang="es-CL" dirty="0" smtClean="0"/>
              <a:t>en la cabeza se hundía:</a:t>
            </a:r>
            <a:br>
              <a:rPr lang="es-CL" dirty="0" smtClean="0"/>
            </a:br>
            <a:r>
              <a:rPr lang="es-CL" dirty="0" smtClean="0"/>
              <a:t>la cara llevaba hinchada</a:t>
            </a:r>
            <a:br>
              <a:rPr lang="es-CL" dirty="0" smtClean="0"/>
            </a:br>
            <a:r>
              <a:rPr lang="es-CL" dirty="0" smtClean="0"/>
              <a:t>del trabajo que sufría.</a:t>
            </a:r>
            <a:br>
              <a:rPr lang="es-CL" dirty="0" smtClean="0"/>
            </a:br>
            <a:endParaRPr lang="es-CL" dirty="0"/>
          </a:p>
          <a:p>
            <a:pPr>
              <a:buNone/>
            </a:pPr>
            <a:r>
              <a:rPr lang="es-CL" dirty="0" smtClean="0"/>
              <a:t>	¡Desdichada fue la hora,</a:t>
            </a:r>
            <a:br>
              <a:rPr lang="es-CL" dirty="0" smtClean="0"/>
            </a:br>
            <a:r>
              <a:rPr lang="es-CL" dirty="0" smtClean="0"/>
              <a:t>desdichado fue aquel día</a:t>
            </a:r>
            <a:br>
              <a:rPr lang="es-CL" dirty="0" smtClean="0"/>
            </a:br>
            <a:r>
              <a:rPr lang="es-CL" dirty="0" smtClean="0"/>
              <a:t>en que nací y heredé</a:t>
            </a:r>
            <a:br>
              <a:rPr lang="es-CL" dirty="0" smtClean="0"/>
            </a:br>
            <a:r>
              <a:rPr lang="es-CL" dirty="0" smtClean="0"/>
              <a:t>la tan grande señoría,</a:t>
            </a:r>
            <a:br>
              <a:rPr lang="es-CL" dirty="0" smtClean="0"/>
            </a:br>
            <a:r>
              <a:rPr lang="es-CL" dirty="0" smtClean="0"/>
              <a:t>pues lo había de perder</a:t>
            </a:r>
            <a:br>
              <a:rPr lang="es-CL" dirty="0" smtClean="0"/>
            </a:br>
            <a:r>
              <a:rPr lang="es-CL" dirty="0" smtClean="0"/>
              <a:t>todo junto y en un día!</a:t>
            </a:r>
            <a:br>
              <a:rPr lang="es-CL" dirty="0" smtClean="0"/>
            </a:br>
            <a:r>
              <a:rPr lang="es-CL" dirty="0" smtClean="0"/>
              <a:t>¡Oh muerte!, ¿por qué no vienes</a:t>
            </a:r>
            <a:br>
              <a:rPr lang="es-CL" dirty="0" smtClean="0"/>
            </a:br>
            <a:r>
              <a:rPr lang="es-CL" dirty="0" smtClean="0"/>
              <a:t>y llevas esta alma mía</a:t>
            </a:r>
            <a:br>
              <a:rPr lang="es-CL" dirty="0" smtClean="0"/>
            </a:br>
            <a:r>
              <a:rPr lang="es-CL" dirty="0" smtClean="0"/>
              <a:t>de </a:t>
            </a:r>
            <a:r>
              <a:rPr lang="es-CL" dirty="0" err="1" smtClean="0"/>
              <a:t>aqueste</a:t>
            </a:r>
            <a:r>
              <a:rPr lang="es-CL" dirty="0" smtClean="0"/>
              <a:t> cuerpo mezquino,</a:t>
            </a:r>
            <a:br>
              <a:rPr lang="es-CL" dirty="0" smtClean="0"/>
            </a:br>
            <a:r>
              <a:rPr lang="es-CL" dirty="0" smtClean="0"/>
              <a:t>pues se te agradecería?"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b="1" i="1" dirty="0" smtClean="0"/>
              <a:t>Cómo llega el Romance a Chile</a:t>
            </a:r>
            <a:br>
              <a:rPr lang="es-CL" b="1" i="1" dirty="0" smtClean="0"/>
            </a:b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es-CL" dirty="0" smtClean="0"/>
              <a:t>En </a:t>
            </a:r>
            <a:r>
              <a:rPr lang="es-CL" dirty="0"/>
              <a:t>el año 1536, con la llegada de Diego de Almagro a Chile, entre soldados y aventureros vienen varios juglares de la península. En sus momentos de descanso, en soledad, alegres con sus sueños de riqueza o tristes, por la lejanía de la España, fueron dejando sus cantos.</a:t>
            </a:r>
          </a:p>
          <a:p>
            <a:pPr fontAlgn="base"/>
            <a:r>
              <a:rPr lang="es-CL" dirty="0"/>
              <a:t>            Cantaron historias de gestas y de amor, las que irían traspasándose de generación en generación a través de la transmisión oral. Tanto se arraigaron estos romances en el pueblo chileno que todavía nuestros abuelos hablan de reyes, castillos encantados, doncellas prisioneras en torreones, y dragones fantásticos (culebrones alados); todos estos, personajes de la tradición europea.</a:t>
            </a:r>
          </a:p>
          <a:p>
            <a:pPr fontAlgn="base"/>
            <a:r>
              <a:rPr lang="es-CL" dirty="0"/>
              <a:t>            Por esta entrega, conservada hasta hoy, es que hay romances de esa época que han sido encontrados en Europa y en Chile, teniendo una diferencia muy ínfima.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85728"/>
            <a:ext cx="4038600" cy="5840435"/>
          </a:xfrm>
        </p:spPr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es-CL" dirty="0" smtClean="0"/>
              <a:t>Romance del conde </a:t>
            </a:r>
            <a:r>
              <a:rPr lang="es-CL" dirty="0" err="1" smtClean="0"/>
              <a:t>Olinos</a:t>
            </a:r>
            <a:r>
              <a:rPr lang="es-CL" dirty="0" smtClean="0"/>
              <a:t> (España)</a:t>
            </a:r>
          </a:p>
          <a:p>
            <a:pPr fontAlgn="base">
              <a:buNone/>
            </a:pPr>
            <a:r>
              <a:rPr lang="es-CL" dirty="0" smtClean="0"/>
              <a:t>	</a:t>
            </a:r>
          </a:p>
          <a:p>
            <a:pPr fontAlgn="base">
              <a:buNone/>
            </a:pPr>
            <a:r>
              <a:rPr lang="es-CL" sz="3500" dirty="0" smtClean="0"/>
              <a:t>Madrugaba </a:t>
            </a:r>
            <a:r>
              <a:rPr lang="es-CL" sz="3500" dirty="0"/>
              <a:t>el conde </a:t>
            </a:r>
            <a:r>
              <a:rPr lang="es-CL" sz="3500" dirty="0" err="1"/>
              <a:t>Olinos</a:t>
            </a:r>
            <a:endParaRPr lang="es-CL" sz="3500" dirty="0"/>
          </a:p>
          <a:p>
            <a:pPr fontAlgn="base">
              <a:buNone/>
            </a:pPr>
            <a:r>
              <a:rPr lang="es-CL" sz="3500" dirty="0" smtClean="0"/>
              <a:t>mañanita </a:t>
            </a:r>
            <a:r>
              <a:rPr lang="es-CL" sz="3500" dirty="0"/>
              <a:t>de San Juan,</a:t>
            </a:r>
          </a:p>
          <a:p>
            <a:pPr fontAlgn="base">
              <a:buNone/>
            </a:pPr>
            <a:r>
              <a:rPr lang="es-CL" sz="3500" dirty="0" smtClean="0"/>
              <a:t>a </a:t>
            </a:r>
            <a:r>
              <a:rPr lang="es-CL" sz="3500" dirty="0"/>
              <a:t>dar agua a su caballo</a:t>
            </a:r>
          </a:p>
          <a:p>
            <a:pPr fontAlgn="base">
              <a:buNone/>
            </a:pPr>
            <a:r>
              <a:rPr lang="es-CL" sz="3500" dirty="0" smtClean="0"/>
              <a:t>a </a:t>
            </a:r>
            <a:r>
              <a:rPr lang="es-CL" sz="3500" dirty="0"/>
              <a:t>las orillas del mar.</a:t>
            </a:r>
          </a:p>
          <a:p>
            <a:pPr fontAlgn="base">
              <a:buNone/>
            </a:pPr>
            <a:r>
              <a:rPr lang="es-CL" sz="3500" dirty="0" smtClean="0"/>
              <a:t>Mientras </a:t>
            </a:r>
            <a:r>
              <a:rPr lang="es-CL" sz="3500" dirty="0"/>
              <a:t>el caballo bebe</a:t>
            </a:r>
          </a:p>
          <a:p>
            <a:pPr fontAlgn="base">
              <a:buNone/>
            </a:pPr>
            <a:r>
              <a:rPr lang="es-CL" sz="3500" dirty="0" smtClean="0"/>
              <a:t>canta </a:t>
            </a:r>
            <a:r>
              <a:rPr lang="es-CL" sz="3500" dirty="0"/>
              <a:t>un hermoso cantar,</a:t>
            </a:r>
          </a:p>
          <a:p>
            <a:pPr fontAlgn="base">
              <a:buNone/>
            </a:pPr>
            <a:r>
              <a:rPr lang="es-CL" sz="3500" dirty="0" smtClean="0"/>
              <a:t>las </a:t>
            </a:r>
            <a:r>
              <a:rPr lang="es-CL" sz="3500" dirty="0"/>
              <a:t>aves que van volando</a:t>
            </a:r>
          </a:p>
          <a:p>
            <a:pPr fontAlgn="base">
              <a:buNone/>
            </a:pPr>
            <a:r>
              <a:rPr lang="es-CL" sz="3500" dirty="0" smtClean="0"/>
              <a:t>se </a:t>
            </a:r>
            <a:r>
              <a:rPr lang="es-CL" sz="3500" dirty="0"/>
              <a:t>paraban a escuchar.</a:t>
            </a:r>
          </a:p>
          <a:p>
            <a:pPr fontAlgn="base">
              <a:buFontTx/>
              <a:buChar char="-"/>
            </a:pPr>
            <a:r>
              <a:rPr lang="es-CL" sz="3500" dirty="0" smtClean="0"/>
              <a:t>Bebe </a:t>
            </a:r>
            <a:r>
              <a:rPr lang="es-CL" sz="3500" dirty="0"/>
              <a:t>mi caballo bebe</a:t>
            </a:r>
          </a:p>
          <a:p>
            <a:pPr fontAlgn="base">
              <a:buNone/>
            </a:pPr>
            <a:r>
              <a:rPr lang="es-CL" sz="3500" dirty="0" smtClean="0"/>
              <a:t>dios </a:t>
            </a:r>
            <a:r>
              <a:rPr lang="es-CL" sz="3500" dirty="0"/>
              <a:t>te me libre del mal,</a:t>
            </a:r>
          </a:p>
          <a:p>
            <a:pPr fontAlgn="base">
              <a:buNone/>
            </a:pPr>
            <a:r>
              <a:rPr lang="es-CL" sz="3500" dirty="0" smtClean="0"/>
              <a:t>de </a:t>
            </a:r>
            <a:r>
              <a:rPr lang="es-CL" sz="3500" dirty="0"/>
              <a:t>los vientos, de la tierra,</a:t>
            </a:r>
          </a:p>
          <a:p>
            <a:pPr fontAlgn="base">
              <a:buNone/>
            </a:pPr>
            <a:r>
              <a:rPr lang="es-CL" sz="3500" dirty="0" smtClean="0"/>
              <a:t>y </a:t>
            </a:r>
            <a:r>
              <a:rPr lang="es-CL" sz="3500" dirty="0"/>
              <a:t>de las furias del mar.</a:t>
            </a:r>
          </a:p>
          <a:p>
            <a:pPr fontAlgn="base">
              <a:buNone/>
            </a:pPr>
            <a:r>
              <a:rPr lang="es-CL" sz="3500" dirty="0"/>
              <a:t>       </a:t>
            </a:r>
            <a:endParaRPr lang="es-CL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8200" y="357166"/>
            <a:ext cx="4038600" cy="5768997"/>
          </a:xfrm>
        </p:spPr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es-CL" dirty="0" smtClean="0"/>
              <a:t> </a:t>
            </a:r>
            <a:r>
              <a:rPr lang="es-CL" sz="3200" dirty="0" smtClean="0"/>
              <a:t> 	La reina lo estaba oyendo</a:t>
            </a:r>
          </a:p>
          <a:p>
            <a:pPr fontAlgn="base">
              <a:buNone/>
            </a:pPr>
            <a:r>
              <a:rPr lang="es-CL" sz="3200" dirty="0" smtClean="0"/>
              <a:t>     desde su palacio real,</a:t>
            </a:r>
          </a:p>
          <a:p>
            <a:pPr fontAlgn="base">
              <a:buNone/>
            </a:pPr>
            <a:r>
              <a:rPr lang="es-CL" sz="3200" dirty="0" smtClean="0"/>
              <a:t>     - Mira hija como canta</a:t>
            </a:r>
          </a:p>
          <a:p>
            <a:pPr fontAlgn="base">
              <a:buNone/>
            </a:pPr>
            <a:r>
              <a:rPr lang="es-CL" sz="3200" dirty="0" smtClean="0"/>
              <a:t>      la sirena de la mar.</a:t>
            </a:r>
          </a:p>
          <a:p>
            <a:pPr fontAlgn="base">
              <a:buNone/>
            </a:pPr>
            <a:r>
              <a:rPr lang="es-CL" sz="3200" dirty="0" smtClean="0"/>
              <a:t>       - No es la sirenita madre</a:t>
            </a:r>
          </a:p>
          <a:p>
            <a:pPr fontAlgn="base">
              <a:buNone/>
            </a:pPr>
            <a:r>
              <a:rPr lang="es-CL" sz="3200" dirty="0" smtClean="0"/>
              <a:t>        que esa tiene otro cantar,</a:t>
            </a:r>
          </a:p>
          <a:p>
            <a:pPr fontAlgn="base">
              <a:buNone/>
            </a:pPr>
            <a:r>
              <a:rPr lang="es-CL" sz="3200" dirty="0" smtClean="0"/>
              <a:t>       es la voz del Conde </a:t>
            </a:r>
            <a:r>
              <a:rPr lang="es-CL" sz="3200" dirty="0" err="1" smtClean="0"/>
              <a:t>Olinos</a:t>
            </a:r>
            <a:endParaRPr lang="es-CL" sz="3200" dirty="0" smtClean="0"/>
          </a:p>
          <a:p>
            <a:pPr fontAlgn="base">
              <a:buNone/>
            </a:pPr>
            <a:r>
              <a:rPr lang="es-CL" sz="3200" dirty="0" smtClean="0"/>
              <a:t>       que me canta a mí un cantar.</a:t>
            </a:r>
          </a:p>
          <a:p>
            <a:pPr fontAlgn="base">
              <a:buNone/>
            </a:pPr>
            <a:r>
              <a:rPr lang="es-CL" sz="3200" dirty="0" smtClean="0"/>
              <a:t>      - Si es la voz del Conde </a:t>
            </a:r>
            <a:r>
              <a:rPr lang="es-CL" sz="3200" dirty="0" err="1" smtClean="0"/>
              <a:t>Olinos</a:t>
            </a:r>
            <a:endParaRPr lang="es-CL" sz="3200" dirty="0" smtClean="0"/>
          </a:p>
          <a:p>
            <a:pPr fontAlgn="base">
              <a:buNone/>
            </a:pPr>
            <a:r>
              <a:rPr lang="es-CL" sz="3200" dirty="0" smtClean="0"/>
              <a:t>       yo le mandaré matar,</a:t>
            </a:r>
          </a:p>
          <a:p>
            <a:pPr fontAlgn="base">
              <a:buNone/>
            </a:pPr>
            <a:r>
              <a:rPr lang="es-CL" sz="3200" dirty="0" smtClean="0"/>
              <a:t>       que para casar contigo</a:t>
            </a:r>
          </a:p>
          <a:p>
            <a:pPr fontAlgn="base">
              <a:buNone/>
            </a:pPr>
            <a:r>
              <a:rPr lang="es-CL" sz="3200" dirty="0" smtClean="0"/>
              <a:t>        le falta la sangre real.</a:t>
            </a:r>
          </a:p>
          <a:p>
            <a:pPr fontAlgn="base">
              <a:buNone/>
            </a:pPr>
            <a:r>
              <a:rPr lang="es-CL" sz="3200" dirty="0" smtClean="0"/>
              <a:t>- No le mande matar madre</a:t>
            </a:r>
          </a:p>
          <a:p>
            <a:pPr fontAlgn="base">
              <a:buNone/>
            </a:pPr>
            <a:r>
              <a:rPr lang="es-CL" sz="3200" dirty="0" smtClean="0"/>
              <a:t>      no le mande usted matar,</a:t>
            </a:r>
          </a:p>
          <a:p>
            <a:pPr fontAlgn="base">
              <a:buNone/>
            </a:pPr>
            <a:r>
              <a:rPr lang="es-CL" sz="3200" dirty="0" smtClean="0"/>
              <a:t>      que si mata al Conde </a:t>
            </a:r>
            <a:r>
              <a:rPr lang="es-CL" sz="3200" dirty="0" err="1" smtClean="0"/>
              <a:t>Olinos</a:t>
            </a:r>
            <a:endParaRPr lang="es-CL" sz="3200" dirty="0" smtClean="0"/>
          </a:p>
          <a:p>
            <a:pPr fontAlgn="base">
              <a:buNone/>
            </a:pPr>
            <a:r>
              <a:rPr lang="es-CL" sz="3200" dirty="0" smtClean="0"/>
              <a:t>      a mi la muerte me da.</a:t>
            </a:r>
          </a:p>
          <a:p>
            <a:pPr fontAlgn="base">
              <a:buNone/>
            </a:pPr>
            <a:endParaRPr lang="es-CL" sz="3100" dirty="0" smtClean="0"/>
          </a:p>
          <a:p>
            <a:pPr fontAlgn="base">
              <a:buNone/>
            </a:pPr>
            <a:r>
              <a:rPr lang="es-CL" sz="3400" dirty="0" smtClean="0"/>
              <a:t>          </a:t>
            </a:r>
          </a:p>
          <a:p>
            <a:pPr fontAlgn="base"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4038600" cy="5697559"/>
          </a:xfrm>
        </p:spPr>
        <p:txBody>
          <a:bodyPr>
            <a:normAutofit fontScale="85000" lnSpcReduction="10000"/>
          </a:bodyPr>
          <a:lstStyle/>
          <a:p>
            <a:pPr fontAlgn="base">
              <a:buNone/>
            </a:pPr>
            <a:r>
              <a:rPr lang="es-CL" dirty="0" smtClean="0"/>
              <a:t>	</a:t>
            </a:r>
          </a:p>
          <a:p>
            <a:pPr fontAlgn="base">
              <a:buNone/>
            </a:pPr>
            <a:r>
              <a:rPr lang="es-CL" dirty="0" smtClean="0"/>
              <a:t>        Guardias mandaba la reina al Conde </a:t>
            </a:r>
            <a:r>
              <a:rPr lang="es-CL" dirty="0" err="1" smtClean="0"/>
              <a:t>Olinos</a:t>
            </a:r>
            <a:r>
              <a:rPr lang="es-CL" dirty="0" smtClean="0"/>
              <a:t> buscar,</a:t>
            </a:r>
          </a:p>
          <a:p>
            <a:pPr fontAlgn="base">
              <a:buNone/>
            </a:pPr>
            <a:r>
              <a:rPr lang="es-CL" dirty="0" smtClean="0"/>
              <a:t>      - Que le maten a lanzadas</a:t>
            </a:r>
          </a:p>
          <a:p>
            <a:pPr fontAlgn="base">
              <a:buNone/>
            </a:pPr>
            <a:r>
              <a:rPr lang="es-CL" dirty="0" smtClean="0"/>
              <a:t>      y echen su cuerpo a la mar.</a:t>
            </a:r>
          </a:p>
          <a:p>
            <a:pPr fontAlgn="base">
              <a:buNone/>
            </a:pPr>
            <a:r>
              <a:rPr lang="es-CL" dirty="0" smtClean="0"/>
              <a:t>      La infantina con gran pena</a:t>
            </a:r>
          </a:p>
          <a:p>
            <a:pPr fontAlgn="base">
              <a:buNone/>
            </a:pPr>
            <a:r>
              <a:rPr lang="es-CL" dirty="0" smtClean="0"/>
              <a:t>      no dejaba de llorar,</a:t>
            </a:r>
          </a:p>
          <a:p>
            <a:pPr fontAlgn="base">
              <a:buNone/>
            </a:pPr>
            <a:r>
              <a:rPr lang="es-CL" dirty="0" smtClean="0"/>
              <a:t>      él murió a la medianoche</a:t>
            </a:r>
          </a:p>
          <a:p>
            <a:pPr fontAlgn="base">
              <a:buNone/>
            </a:pPr>
            <a:r>
              <a:rPr lang="es-CL" dirty="0" smtClean="0"/>
              <a:t>      y ella a los gallos cantar.</a:t>
            </a:r>
          </a:p>
          <a:p>
            <a:pPr fontAlgn="base">
              <a:buNone/>
            </a:pPr>
            <a:r>
              <a:rPr lang="es-CL" dirty="0" smtClean="0"/>
              <a:t>       A ella como hija de reyes</a:t>
            </a:r>
          </a:p>
          <a:p>
            <a:pPr fontAlgn="base">
              <a:buNone/>
            </a:pPr>
            <a:r>
              <a:rPr lang="es-CL" dirty="0" smtClean="0"/>
              <a:t>       la entierran en el altar,</a:t>
            </a:r>
          </a:p>
          <a:p>
            <a:pPr fontAlgn="base">
              <a:buNone/>
            </a:pPr>
            <a:r>
              <a:rPr lang="es-CL" dirty="0" smtClean="0"/>
              <a:t>       a él como hijo de conde</a:t>
            </a:r>
          </a:p>
          <a:p>
            <a:pPr fontAlgn="base">
              <a:buNone/>
            </a:pPr>
            <a:r>
              <a:rPr lang="es-CL" dirty="0" smtClean="0"/>
              <a:t>       cuatro pasos más atrás.</a:t>
            </a:r>
          </a:p>
          <a:p>
            <a:pPr fontAlgn="base"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4038600" cy="5697559"/>
          </a:xfrm>
        </p:spPr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es-CL" dirty="0"/>
              <a:t>Tonada del Conde Lino</a:t>
            </a:r>
            <a:r>
              <a:rPr lang="es-CL" dirty="0" smtClean="0"/>
              <a:t>.</a:t>
            </a:r>
          </a:p>
          <a:p>
            <a:pPr fontAlgn="base">
              <a:buNone/>
            </a:pPr>
            <a:r>
              <a:rPr lang="es-CL" dirty="0" smtClean="0"/>
              <a:t>(Chile)</a:t>
            </a:r>
          </a:p>
          <a:p>
            <a:pPr fontAlgn="base">
              <a:buNone/>
            </a:pPr>
            <a:endParaRPr lang="es-CL" dirty="0"/>
          </a:p>
          <a:p>
            <a:pPr fontAlgn="base">
              <a:buNone/>
            </a:pPr>
            <a:r>
              <a:rPr lang="es-CL" dirty="0"/>
              <a:t> </a:t>
            </a:r>
            <a:r>
              <a:rPr lang="es-CL" dirty="0" smtClean="0"/>
              <a:t>Madrugaba </a:t>
            </a:r>
            <a:r>
              <a:rPr lang="es-CL" dirty="0"/>
              <a:t>el Conde Lino</a:t>
            </a:r>
          </a:p>
          <a:p>
            <a:pPr fontAlgn="base">
              <a:buNone/>
            </a:pPr>
            <a:r>
              <a:rPr lang="es-CL" dirty="0" smtClean="0"/>
              <a:t>mañanita </a:t>
            </a:r>
            <a:r>
              <a:rPr lang="es-CL" dirty="0"/>
              <a:t>de San Juan,</a:t>
            </a:r>
          </a:p>
          <a:p>
            <a:pPr fontAlgn="base">
              <a:buNone/>
            </a:pPr>
            <a:r>
              <a:rPr lang="es-CL" dirty="0" smtClean="0"/>
              <a:t>lleva </a:t>
            </a:r>
            <a:r>
              <a:rPr lang="es-CL" dirty="0"/>
              <a:t>el Conde su caballo</a:t>
            </a:r>
          </a:p>
          <a:p>
            <a:pPr fontAlgn="base">
              <a:buNone/>
            </a:pPr>
            <a:r>
              <a:rPr lang="es-CL" dirty="0" smtClean="0"/>
              <a:t>a </a:t>
            </a:r>
            <a:r>
              <a:rPr lang="es-CL" dirty="0"/>
              <a:t>las orillas del mar.</a:t>
            </a:r>
          </a:p>
          <a:p>
            <a:pPr fontAlgn="base">
              <a:buNone/>
            </a:pPr>
            <a:r>
              <a:rPr lang="es-CL" dirty="0" smtClean="0"/>
              <a:t> </a:t>
            </a:r>
            <a:r>
              <a:rPr lang="es-CL" dirty="0"/>
              <a:t>Mientras el caballo bebe</a:t>
            </a:r>
          </a:p>
          <a:p>
            <a:pPr fontAlgn="base">
              <a:buNone/>
            </a:pPr>
            <a:r>
              <a:rPr lang="es-CL" dirty="0" smtClean="0"/>
              <a:t>cantando </a:t>
            </a:r>
            <a:r>
              <a:rPr lang="es-CL" dirty="0"/>
              <a:t>lindo cantar</a:t>
            </a:r>
          </a:p>
          <a:p>
            <a:pPr fontAlgn="base">
              <a:buFontTx/>
              <a:buChar char="-"/>
            </a:pPr>
            <a:r>
              <a:rPr lang="es-CL" dirty="0" smtClean="0"/>
              <a:t>Dios </a:t>
            </a:r>
            <a:r>
              <a:rPr lang="es-CL" dirty="0"/>
              <a:t>te libre de los males</a:t>
            </a:r>
          </a:p>
          <a:p>
            <a:pPr fontAlgn="base">
              <a:buNone/>
            </a:pPr>
            <a:r>
              <a:rPr lang="es-CL" dirty="0" smtClean="0"/>
              <a:t>y </a:t>
            </a:r>
            <a:r>
              <a:rPr lang="es-CL" dirty="0"/>
              <a:t>de las furias del mar.</a:t>
            </a:r>
          </a:p>
          <a:p>
            <a:pPr fontAlgn="base">
              <a:buNone/>
            </a:pPr>
            <a:r>
              <a:rPr lang="es-CL" dirty="0" smtClean="0"/>
              <a:t>Mucha cebada te he dado</a:t>
            </a:r>
          </a:p>
          <a:p>
            <a:pPr fontAlgn="base">
              <a:buNone/>
            </a:pPr>
            <a:r>
              <a:rPr lang="es-CL" dirty="0" smtClean="0"/>
              <a:t> pero más te voy a dar</a:t>
            </a:r>
          </a:p>
          <a:p>
            <a:pPr fontAlgn="base">
              <a:buNone/>
            </a:pPr>
            <a:r>
              <a:rPr lang="es-CL" dirty="0" smtClean="0"/>
              <a:t> si me llevas esta noche</a:t>
            </a:r>
          </a:p>
          <a:p>
            <a:pPr fontAlgn="base">
              <a:buNone/>
            </a:pPr>
            <a:r>
              <a:rPr lang="es-CL" dirty="0" smtClean="0"/>
              <a:t> donde mi doncella está.</a:t>
            </a:r>
          </a:p>
          <a:p>
            <a:pPr fontAlgn="base">
              <a:buNone/>
            </a:pPr>
            <a:r>
              <a:rPr lang="es-CL" dirty="0"/>
              <a:t>                 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428604"/>
            <a:ext cx="4038600" cy="6072230"/>
          </a:xfrm>
        </p:spPr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es-CL" dirty="0" smtClean="0"/>
              <a:t> La reina lo estaba oyendo</a:t>
            </a:r>
          </a:p>
          <a:p>
            <a:pPr fontAlgn="base">
              <a:buNone/>
            </a:pPr>
            <a:r>
              <a:rPr lang="es-CL" dirty="0" smtClean="0"/>
              <a:t> desde su balcón real.</a:t>
            </a:r>
          </a:p>
          <a:p>
            <a:pPr fontAlgn="base">
              <a:buNone/>
            </a:pPr>
            <a:r>
              <a:rPr lang="es-CL" dirty="0" smtClean="0"/>
              <a:t> - Oye hija como canta</a:t>
            </a:r>
          </a:p>
          <a:p>
            <a:pPr fontAlgn="base">
              <a:buNone/>
            </a:pPr>
            <a:r>
              <a:rPr lang="es-CL" dirty="0" smtClean="0"/>
              <a:t> la sirena de la mar.</a:t>
            </a:r>
          </a:p>
          <a:p>
            <a:pPr fontAlgn="base">
              <a:buNone/>
            </a:pPr>
            <a:r>
              <a:rPr lang="es-CL" dirty="0" smtClean="0"/>
              <a:t>- No es la sirenita madre</a:t>
            </a:r>
          </a:p>
          <a:p>
            <a:pPr fontAlgn="base">
              <a:buNone/>
            </a:pPr>
            <a:r>
              <a:rPr lang="es-CL" dirty="0" smtClean="0"/>
              <a:t>  ese es otro cantar,</a:t>
            </a:r>
          </a:p>
          <a:p>
            <a:pPr fontAlgn="base">
              <a:buNone/>
            </a:pPr>
            <a:r>
              <a:rPr lang="es-CL" dirty="0" smtClean="0"/>
              <a:t> este es mi enamorado</a:t>
            </a:r>
          </a:p>
          <a:p>
            <a:pPr fontAlgn="base">
              <a:buNone/>
            </a:pPr>
            <a:r>
              <a:rPr lang="es-CL" dirty="0" smtClean="0"/>
              <a:t>  que ya me viene a buscar.</a:t>
            </a:r>
          </a:p>
          <a:p>
            <a:pPr fontAlgn="base">
              <a:buNone/>
            </a:pPr>
            <a:r>
              <a:rPr lang="es-CL" dirty="0" smtClean="0"/>
              <a:t> - Si este es tu enamorado</a:t>
            </a:r>
          </a:p>
          <a:p>
            <a:pPr fontAlgn="base">
              <a:buNone/>
            </a:pPr>
            <a:r>
              <a:rPr lang="es-CL" dirty="0" smtClean="0"/>
              <a:t> la muerte le voy a dar.</a:t>
            </a:r>
          </a:p>
          <a:p>
            <a:pPr fontAlgn="base">
              <a:buNone/>
            </a:pPr>
            <a:r>
              <a:rPr lang="es-CL" dirty="0" smtClean="0"/>
              <a:t> Si das muerte al Conde Lino</a:t>
            </a:r>
          </a:p>
          <a:p>
            <a:pPr fontAlgn="base">
              <a:buNone/>
            </a:pPr>
            <a:r>
              <a:rPr lang="es-CL" dirty="0" smtClean="0"/>
              <a:t>yo viva no he de quedar.</a:t>
            </a:r>
          </a:p>
          <a:p>
            <a:pPr fontAlgn="base">
              <a:buNone/>
            </a:pPr>
            <a:r>
              <a:rPr lang="es-CL" dirty="0" smtClean="0"/>
              <a:t>  - Soy la reina de este reino</a:t>
            </a:r>
          </a:p>
          <a:p>
            <a:pPr fontAlgn="base">
              <a:buNone/>
            </a:pPr>
            <a:r>
              <a:rPr lang="es-CL" dirty="0" smtClean="0"/>
              <a:t>y yo lo voy a ordenar;</a:t>
            </a:r>
          </a:p>
          <a:p>
            <a:pPr fontAlgn="base">
              <a:buNone/>
            </a:pPr>
            <a:endParaRPr lang="es-CL" dirty="0" smtClean="0"/>
          </a:p>
          <a:p>
            <a:pPr fontAlgn="base">
              <a:buNone/>
            </a:pPr>
            <a:endParaRPr lang="es-CL" dirty="0" smtClean="0"/>
          </a:p>
          <a:p>
            <a:pPr fontAlgn="base">
              <a:buNone/>
            </a:pPr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4038600" cy="5697559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es-CL" dirty="0" smtClean="0"/>
              <a:t> ¡Guardias detengan a ese</a:t>
            </a:r>
          </a:p>
          <a:p>
            <a:pPr fontAlgn="base">
              <a:buNone/>
            </a:pPr>
            <a:r>
              <a:rPr lang="es-CL" dirty="0" smtClean="0"/>
              <a:t> por amar doncella real!</a:t>
            </a:r>
          </a:p>
          <a:p>
            <a:pPr fontAlgn="base">
              <a:buNone/>
            </a:pPr>
            <a:r>
              <a:rPr lang="es-CL" dirty="0" smtClean="0"/>
              <a:t> La doncella con gran pena</a:t>
            </a:r>
          </a:p>
          <a:p>
            <a:pPr fontAlgn="base">
              <a:buNone/>
            </a:pPr>
            <a:r>
              <a:rPr lang="es-CL" dirty="0" smtClean="0"/>
              <a:t> no dejaba de llorar,</a:t>
            </a:r>
          </a:p>
          <a:p>
            <a:pPr fontAlgn="base">
              <a:buNone/>
            </a:pPr>
            <a:r>
              <a:rPr lang="es-CL" dirty="0" smtClean="0"/>
              <a:t> a la mañana siguiente</a:t>
            </a:r>
          </a:p>
          <a:p>
            <a:pPr fontAlgn="base">
              <a:buNone/>
            </a:pPr>
            <a:r>
              <a:rPr lang="es-CL" dirty="0" smtClean="0"/>
              <a:t> por los dos doblando están.</a:t>
            </a:r>
          </a:p>
          <a:p>
            <a:pPr fontAlgn="base">
              <a:buNone/>
            </a:pPr>
            <a:r>
              <a:rPr lang="es-CL" dirty="0" smtClean="0"/>
              <a:t> A ella como hija de reina</a:t>
            </a:r>
          </a:p>
          <a:p>
            <a:pPr fontAlgn="base">
              <a:buNone/>
            </a:pPr>
            <a:r>
              <a:rPr lang="es-CL" dirty="0" smtClean="0"/>
              <a:t> la entierran en el altar,</a:t>
            </a:r>
          </a:p>
          <a:p>
            <a:pPr fontAlgn="base">
              <a:buNone/>
            </a:pPr>
            <a:r>
              <a:rPr lang="es-CL" dirty="0" smtClean="0"/>
              <a:t> a él como hijo de conde</a:t>
            </a:r>
          </a:p>
          <a:p>
            <a:pPr fontAlgn="base">
              <a:buNone/>
            </a:pPr>
            <a:r>
              <a:rPr lang="es-CL" dirty="0" smtClean="0"/>
              <a:t> un trechito más atrás.</a:t>
            </a:r>
          </a:p>
          <a:p>
            <a:pPr fontAlgn="base">
              <a:buNone/>
            </a:pPr>
            <a:r>
              <a:rPr lang="es-CL" dirty="0" smtClean="0"/>
              <a:t>         </a:t>
            </a:r>
            <a:endParaRPr lang="es-CL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428604"/>
            <a:ext cx="4038600" cy="5697559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es-CL" dirty="0" smtClean="0"/>
              <a:t> 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800" dirty="0" smtClean="0"/>
              <a:t>El siguiente romance chileno, fue recopilado por Violeta Parra de don Isaías Angulo, de Puente Alto, Provincia Cordillera de Santiago de Chile(*2).</a:t>
            </a:r>
            <a:br>
              <a:rPr lang="es-CL" sz="1800" dirty="0" smtClean="0"/>
            </a:br>
            <a:endParaRPr lang="es-CL" sz="1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5357850"/>
          </a:xfrm>
        </p:spPr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            La lechera.</a:t>
            </a:r>
          </a:p>
          <a:p>
            <a:pPr fontAlgn="base">
              <a:buNone/>
            </a:pPr>
            <a:r>
              <a:rPr lang="es-CL" dirty="0"/>
              <a:t>            - No porque yo sea lechera</a:t>
            </a:r>
          </a:p>
          <a:p>
            <a:pPr fontAlgn="base">
              <a:buNone/>
            </a:pPr>
            <a:r>
              <a:rPr lang="es-CL" dirty="0"/>
              <a:t>            y no tengo más amparo</a:t>
            </a:r>
          </a:p>
          <a:p>
            <a:pPr fontAlgn="base">
              <a:buNone/>
            </a:pPr>
            <a:r>
              <a:rPr lang="es-CL" dirty="0"/>
              <a:t>            que el calorcito ‘e la noche</a:t>
            </a:r>
          </a:p>
          <a:p>
            <a:pPr fontAlgn="base">
              <a:buNone/>
            </a:pPr>
            <a:r>
              <a:rPr lang="es-CL" dirty="0"/>
              <a:t>            cuando yo la estoy sacando,</a:t>
            </a:r>
          </a:p>
          <a:p>
            <a:pPr fontAlgn="base">
              <a:buNone/>
            </a:pPr>
            <a:r>
              <a:rPr lang="es-CL" dirty="0"/>
              <a:t>            voy a entregarle la vida</a:t>
            </a:r>
          </a:p>
          <a:p>
            <a:pPr fontAlgn="base">
              <a:buNone/>
            </a:pPr>
            <a:r>
              <a:rPr lang="es-CL" dirty="0"/>
              <a:t>            que poca me va quedando;</a:t>
            </a:r>
          </a:p>
          <a:p>
            <a:pPr fontAlgn="base">
              <a:buNone/>
            </a:pPr>
            <a:r>
              <a:rPr lang="es-CL" dirty="0"/>
              <a:t>            no porque es suya la tierra,</a:t>
            </a:r>
          </a:p>
          <a:p>
            <a:pPr fontAlgn="base">
              <a:buNone/>
            </a:pPr>
            <a:r>
              <a:rPr lang="es-CL" dirty="0"/>
              <a:t>            todo lo que estoy mirando.</a:t>
            </a:r>
          </a:p>
          <a:p>
            <a:pPr fontAlgn="base">
              <a:buNone/>
            </a:pPr>
            <a:r>
              <a:rPr lang="es-CL" dirty="0"/>
              <a:t>            ¡Pero patrón si hoy no puedo</a:t>
            </a:r>
          </a:p>
          <a:p>
            <a:pPr fontAlgn="base">
              <a:buNone/>
            </a:pPr>
            <a:r>
              <a:rPr lang="es-CL" dirty="0"/>
              <a:t>            ir por mis pies al establo!</a:t>
            </a:r>
          </a:p>
          <a:p>
            <a:pPr fontAlgn="base">
              <a:buNone/>
            </a:pPr>
            <a:r>
              <a:rPr lang="es-CL" dirty="0"/>
              <a:t>            Me está dando vuelta el mundo</a:t>
            </a:r>
          </a:p>
          <a:p>
            <a:pPr fontAlgn="base">
              <a:buNone/>
            </a:pPr>
            <a:r>
              <a:rPr lang="es-CL" dirty="0"/>
              <a:t>            y casi me estoy quemando.</a:t>
            </a:r>
          </a:p>
          <a:p>
            <a:pPr fontAlgn="base">
              <a:buNone/>
            </a:pPr>
            <a:r>
              <a:rPr lang="es-CL" dirty="0"/>
              <a:t>        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>
            <a:normAutofit fontScale="62500" lnSpcReduction="20000"/>
          </a:bodyPr>
          <a:lstStyle/>
          <a:p>
            <a:pPr fontAlgn="base">
              <a:buNone/>
            </a:pPr>
            <a:r>
              <a:rPr lang="es-CL" dirty="0" smtClean="0"/>
              <a:t>    	- Tengo que hacer una entrega,</a:t>
            </a:r>
          </a:p>
          <a:p>
            <a:pPr fontAlgn="base">
              <a:buNone/>
            </a:pPr>
            <a:r>
              <a:rPr lang="es-CL" dirty="0" smtClean="0"/>
              <a:t>            me están faltando las manos.</a:t>
            </a:r>
          </a:p>
          <a:p>
            <a:pPr fontAlgn="base">
              <a:buNone/>
            </a:pPr>
            <a:r>
              <a:rPr lang="es-CL" dirty="0" smtClean="0"/>
              <a:t>            Estas fueron las palabras</a:t>
            </a:r>
          </a:p>
          <a:p>
            <a:pPr fontAlgn="base">
              <a:buNone/>
            </a:pPr>
            <a:r>
              <a:rPr lang="es-CL" dirty="0" smtClean="0"/>
              <a:t>            que contestó el hacendado.</a:t>
            </a:r>
          </a:p>
          <a:p>
            <a:pPr fontAlgn="base">
              <a:buNone/>
            </a:pPr>
            <a:r>
              <a:rPr lang="es-CL" dirty="0" smtClean="0"/>
              <a:t>            Sin embargo la lechera</a:t>
            </a:r>
          </a:p>
          <a:p>
            <a:pPr fontAlgn="base">
              <a:buNone/>
            </a:pPr>
            <a:r>
              <a:rPr lang="es-CL" dirty="0" smtClean="0"/>
              <a:t>            por no perder su trabajo</a:t>
            </a:r>
          </a:p>
          <a:p>
            <a:pPr fontAlgn="base">
              <a:buNone/>
            </a:pPr>
            <a:r>
              <a:rPr lang="es-CL" dirty="0" smtClean="0"/>
              <a:t>            empezó a ordeñar la “pinta”</a:t>
            </a:r>
          </a:p>
          <a:p>
            <a:pPr fontAlgn="base">
              <a:buNone/>
            </a:pPr>
            <a:r>
              <a:rPr lang="es-CL" dirty="0" smtClean="0"/>
              <a:t>            con los ojos entelados.</a:t>
            </a:r>
          </a:p>
          <a:p>
            <a:pPr fontAlgn="base">
              <a:buNone/>
            </a:pPr>
            <a:r>
              <a:rPr lang="es-CL" dirty="0" smtClean="0"/>
              <a:t>            Pero al manear la “</a:t>
            </a:r>
            <a:r>
              <a:rPr lang="es-CL" dirty="0" err="1" smtClean="0"/>
              <a:t>clavela</a:t>
            </a:r>
            <a:r>
              <a:rPr lang="es-CL" dirty="0" smtClean="0"/>
              <a:t>”</a:t>
            </a:r>
          </a:p>
          <a:p>
            <a:pPr fontAlgn="base">
              <a:buNone/>
            </a:pPr>
            <a:r>
              <a:rPr lang="es-CL" dirty="0" smtClean="0"/>
              <a:t>            Cayó muerta en el establo.</a:t>
            </a:r>
          </a:p>
          <a:p>
            <a:pPr fontAlgn="base">
              <a:buNone/>
            </a:pPr>
            <a:r>
              <a:rPr lang="es-CL" dirty="0" smtClean="0"/>
              <a:t>            Dicen que el patrón </a:t>
            </a:r>
            <a:r>
              <a:rPr lang="es-CL" dirty="0" err="1" smtClean="0"/>
              <a:t>pa’l</a:t>
            </a:r>
            <a:r>
              <a:rPr lang="es-CL" dirty="0" smtClean="0"/>
              <a:t> pueblo</a:t>
            </a:r>
          </a:p>
          <a:p>
            <a:pPr fontAlgn="base">
              <a:buNone/>
            </a:pPr>
            <a:r>
              <a:rPr lang="es-CL" dirty="0" smtClean="0"/>
              <a:t>            arrancó muy asustado.</a:t>
            </a:r>
          </a:p>
          <a:p>
            <a:pPr fontAlgn="base">
              <a:buNone/>
            </a:pPr>
            <a:r>
              <a:rPr lang="es-CL" dirty="0" smtClean="0"/>
              <a:t>            Para todos los que me oyen</a:t>
            </a:r>
          </a:p>
          <a:p>
            <a:pPr fontAlgn="base">
              <a:buNone/>
            </a:pPr>
            <a:r>
              <a:rPr lang="es-CL" dirty="0" smtClean="0"/>
              <a:t>            cogollo de enredadera,</a:t>
            </a:r>
          </a:p>
          <a:p>
            <a:pPr fontAlgn="base">
              <a:buNone/>
            </a:pPr>
            <a:r>
              <a:rPr lang="es-CL" dirty="0" smtClean="0"/>
              <a:t>            aquí les conté la historia</a:t>
            </a:r>
          </a:p>
          <a:p>
            <a:pPr fontAlgn="base">
              <a:buNone/>
            </a:pPr>
            <a:r>
              <a:rPr lang="es-CL" dirty="0" smtClean="0"/>
              <a:t>            de esta valiente lechera.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 smtClean="0"/>
              <a:t>Del romance a la décima: canto a lo humano y lo divino</a:t>
            </a:r>
            <a:endParaRPr lang="es-CL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es-CL" u="sng" dirty="0"/>
              <a:t>Primera cuarteta:</a:t>
            </a:r>
          </a:p>
          <a:p>
            <a:pPr fontAlgn="base">
              <a:buNone/>
            </a:pPr>
            <a:r>
              <a:rPr lang="es-CL" dirty="0"/>
              <a:t>Pienso en tu cuerpo, lo bello;</a:t>
            </a:r>
          </a:p>
          <a:p>
            <a:pPr fontAlgn="base">
              <a:buNone/>
            </a:pPr>
            <a:r>
              <a:rPr lang="es-CL" dirty="0"/>
              <a:t>en tu risa, en tu alegría;</a:t>
            </a:r>
          </a:p>
          <a:p>
            <a:pPr fontAlgn="base">
              <a:buNone/>
            </a:pPr>
            <a:r>
              <a:rPr lang="es-CL" dirty="0"/>
              <a:t>en tu mirada tardía,</a:t>
            </a:r>
          </a:p>
          <a:p>
            <a:pPr fontAlgn="base">
              <a:buNone/>
            </a:pPr>
            <a:r>
              <a:rPr lang="es-CL" dirty="0"/>
              <a:t>en tus pechos, tus cabellos.</a:t>
            </a:r>
          </a:p>
          <a:p>
            <a:pPr fontAlgn="base">
              <a:buNone/>
            </a:pPr>
            <a:r>
              <a:rPr lang="es-CL" u="sng" dirty="0"/>
              <a:t>Puente Unificador:</a:t>
            </a:r>
          </a:p>
          <a:p>
            <a:pPr fontAlgn="base">
              <a:buNone/>
            </a:pPr>
            <a:r>
              <a:rPr lang="es-CL" dirty="0"/>
              <a:t>Pienso en ti y en todo aquello</a:t>
            </a:r>
          </a:p>
          <a:p>
            <a:pPr fontAlgn="base">
              <a:buNone/>
            </a:pPr>
            <a:r>
              <a:rPr lang="es-CL" dirty="0"/>
              <a:t>que deja tu dicha abierta.</a:t>
            </a:r>
          </a:p>
          <a:p>
            <a:pPr fontAlgn="base">
              <a:buNone/>
            </a:pPr>
            <a:r>
              <a:rPr lang="es-CL" u="sng" dirty="0"/>
              <a:t>Segunda cuarteta:</a:t>
            </a:r>
          </a:p>
          <a:p>
            <a:pPr fontAlgn="base">
              <a:buNone/>
            </a:pPr>
            <a:r>
              <a:rPr lang="es-CL" dirty="0"/>
              <a:t>Abres ventanas y puertas</a:t>
            </a:r>
          </a:p>
          <a:p>
            <a:pPr fontAlgn="base">
              <a:buNone/>
            </a:pPr>
            <a:r>
              <a:rPr lang="es-CL" dirty="0"/>
              <a:t>con el amor que propones,</a:t>
            </a:r>
          </a:p>
          <a:p>
            <a:pPr fontAlgn="base">
              <a:buNone/>
            </a:pPr>
            <a:r>
              <a:rPr lang="es-CL" dirty="0"/>
              <a:t>en todas tus intenciones</a:t>
            </a:r>
          </a:p>
          <a:p>
            <a:pPr fontAlgn="base">
              <a:buNone/>
            </a:pPr>
            <a:r>
              <a:rPr lang="es-CL" dirty="0"/>
              <a:t>hay una lucha despierta.</a:t>
            </a:r>
          </a:p>
          <a:p>
            <a:pPr fontAlgn="base">
              <a:buNone/>
            </a:pPr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s-CL" dirty="0" smtClean="0"/>
              <a:t>Tenemos dos cuartetas abrazadas (ABBA y CDDC) más un puente unificador (</a:t>
            </a:r>
            <a:r>
              <a:rPr lang="es-CL" dirty="0" err="1" smtClean="0"/>
              <a:t>ac</a:t>
            </a:r>
            <a:r>
              <a:rPr lang="es-CL" dirty="0" smtClean="0"/>
              <a:t>). Al </a:t>
            </a:r>
          </a:p>
          <a:p>
            <a:pPr fontAlgn="base">
              <a:buNone/>
            </a:pPr>
            <a:r>
              <a:rPr lang="es-CL" dirty="0" smtClean="0"/>
              <a:t>juntar ambas cuartetas con el puente unificador, obtendremos una décima, que se </a:t>
            </a:r>
          </a:p>
          <a:p>
            <a:pPr fontAlgn="base">
              <a:buNone/>
            </a:pPr>
            <a:r>
              <a:rPr lang="es-CL" dirty="0" smtClean="0"/>
              <a:t>compone de diez versos octosílabos que riman: ABBA AC CDDC.</a:t>
            </a:r>
          </a:p>
          <a:p>
            <a:pPr fontAlgn="base">
              <a:buNone/>
            </a:pPr>
            <a:r>
              <a:rPr lang="es-CL" dirty="0" smtClean="0"/>
              <a:t>En Chile las décimas pueden asumir diversas estructuras, con o sin pie forzado.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642918"/>
            <a:ext cx="4040188" cy="5483245"/>
          </a:xfrm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es-CL" dirty="0"/>
              <a:t>  Mientras yo siga cantando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recorriendo </a:t>
            </a:r>
            <a:r>
              <a:rPr lang="es-CL" dirty="0"/>
              <a:t>mil caminos,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a </a:t>
            </a:r>
            <a:r>
              <a:rPr lang="es-CL" dirty="0"/>
              <a:t>lo humano y lo divino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tu </a:t>
            </a:r>
            <a:r>
              <a:rPr lang="es-CL" dirty="0"/>
              <a:t>semilla iré sembrando.          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Me </a:t>
            </a:r>
            <a:r>
              <a:rPr lang="es-CL" dirty="0"/>
              <a:t>pongo a pensar en ti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y </a:t>
            </a:r>
            <a:r>
              <a:rPr lang="es-CL" dirty="0"/>
              <a:t>se me nubla la vista,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aún </a:t>
            </a:r>
            <a:r>
              <a:rPr lang="es-CL" dirty="0"/>
              <a:t>voy tras de tu pista...</a:t>
            </a:r>
          </a:p>
          <a:p>
            <a:pPr fontAlgn="base">
              <a:buNone/>
            </a:pPr>
            <a:r>
              <a:rPr lang="es-CL" dirty="0"/>
              <a:t>   </a:t>
            </a:r>
            <a:r>
              <a:rPr lang="es-CL" dirty="0" smtClean="0"/>
              <a:t>...</a:t>
            </a:r>
            <a:r>
              <a:rPr lang="es-CL" dirty="0"/>
              <a:t>la que me dejaste aquí.</a:t>
            </a:r>
          </a:p>
          <a:p>
            <a:pPr fontAlgn="base">
              <a:buNone/>
            </a:pPr>
            <a:r>
              <a:rPr lang="es-CL" dirty="0"/>
              <a:t>    </a:t>
            </a:r>
            <a:r>
              <a:rPr lang="es-CL" dirty="0" smtClean="0"/>
              <a:t>Lo </a:t>
            </a:r>
            <a:r>
              <a:rPr lang="es-CL" dirty="0"/>
              <a:t>que contigo aprendí</a:t>
            </a:r>
          </a:p>
          <a:p>
            <a:pPr fontAlgn="base">
              <a:buNone/>
            </a:pPr>
            <a:r>
              <a:rPr lang="es-CL" dirty="0"/>
              <a:t>    </a:t>
            </a:r>
            <a:r>
              <a:rPr lang="es-CL" dirty="0" smtClean="0"/>
              <a:t>fresco </a:t>
            </a:r>
            <a:r>
              <a:rPr lang="es-CL" dirty="0"/>
              <a:t>lo estoy conservando,</a:t>
            </a:r>
          </a:p>
          <a:p>
            <a:pPr fontAlgn="base">
              <a:buNone/>
            </a:pPr>
            <a:r>
              <a:rPr lang="es-CL" dirty="0"/>
              <a:t>    </a:t>
            </a:r>
            <a:r>
              <a:rPr lang="es-CL" dirty="0" smtClean="0"/>
              <a:t>con </a:t>
            </a:r>
            <a:r>
              <a:rPr lang="es-CL" dirty="0"/>
              <a:t>esfuerzo cultivando</a:t>
            </a:r>
          </a:p>
          <a:p>
            <a:pPr fontAlgn="base">
              <a:buNone/>
            </a:pPr>
            <a:r>
              <a:rPr lang="es-CL" dirty="0"/>
              <a:t>    </a:t>
            </a:r>
            <a:r>
              <a:rPr lang="es-CL" dirty="0" err="1" smtClean="0"/>
              <a:t>pa</a:t>
            </a:r>
            <a:r>
              <a:rPr lang="es-CL" dirty="0"/>
              <a:t>’ dar mejor mi mensaje;</a:t>
            </a:r>
          </a:p>
          <a:p>
            <a:pPr fontAlgn="base">
              <a:buNone/>
            </a:pPr>
            <a:r>
              <a:rPr lang="es-CL" dirty="0"/>
              <a:t>    </a:t>
            </a:r>
            <a:r>
              <a:rPr lang="es-CL" dirty="0" smtClean="0"/>
              <a:t>y </a:t>
            </a:r>
            <a:r>
              <a:rPr lang="es-CL" dirty="0"/>
              <a:t>entregarte mi homenaje</a:t>
            </a:r>
          </a:p>
          <a:p>
            <a:pPr fontAlgn="base">
              <a:buNone/>
            </a:pPr>
            <a:r>
              <a:rPr lang="es-CL" dirty="0"/>
              <a:t>    </a:t>
            </a:r>
            <a:r>
              <a:rPr lang="es-CL" dirty="0" smtClean="0"/>
              <a:t>mientras </a:t>
            </a:r>
            <a:r>
              <a:rPr lang="es-CL" dirty="0"/>
              <a:t>yo siga cantando.</a:t>
            </a:r>
          </a:p>
          <a:p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571480"/>
            <a:ext cx="4041775" cy="5554683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s-CL" dirty="0"/>
              <a:t>Hizo </a:t>
            </a:r>
            <a:r>
              <a:rPr lang="es-CL" dirty="0" smtClean="0"/>
              <a:t>Dios </a:t>
            </a:r>
            <a:r>
              <a:rPr lang="es-CL" dirty="0"/>
              <a:t>con su poder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al </a:t>
            </a:r>
            <a:r>
              <a:rPr lang="es-CL" dirty="0"/>
              <a:t>hombre de pelo en pecho,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y </a:t>
            </a:r>
            <a:r>
              <a:rPr lang="es-CL" dirty="0"/>
              <a:t>al verlo tan re’ mal hecho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hizo </a:t>
            </a:r>
            <a:r>
              <a:rPr lang="es-CL" dirty="0"/>
              <a:t>al tiro a la mujer.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Con </a:t>
            </a:r>
            <a:r>
              <a:rPr lang="es-CL" dirty="0"/>
              <a:t>su nuevo proceder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le </a:t>
            </a:r>
            <a:r>
              <a:rPr lang="es-CL" dirty="0"/>
              <a:t>quedó re’ contra </a:t>
            </a:r>
            <a:r>
              <a:rPr lang="es-CL" dirty="0" err="1"/>
              <a:t>güena</a:t>
            </a:r>
            <a:r>
              <a:rPr lang="es-CL" dirty="0"/>
              <a:t>,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y </a:t>
            </a:r>
            <a:r>
              <a:rPr lang="es-CL" dirty="0"/>
              <a:t>las hizo por docenas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err="1" smtClean="0"/>
              <a:t>pa</a:t>
            </a:r>
            <a:r>
              <a:rPr lang="es-CL" dirty="0"/>
              <a:t>’ que Adán se </a:t>
            </a:r>
            <a:r>
              <a:rPr lang="es-CL" dirty="0" err="1"/>
              <a:t>cachetiara</a:t>
            </a:r>
            <a:r>
              <a:rPr lang="es-CL" dirty="0"/>
              <a:t>;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y </a:t>
            </a:r>
            <a:r>
              <a:rPr lang="es-CL" dirty="0" err="1"/>
              <a:t>pa</a:t>
            </a:r>
            <a:r>
              <a:rPr lang="es-CL" dirty="0"/>
              <a:t>’ que no se hostigara</a:t>
            </a:r>
          </a:p>
          <a:p>
            <a:pPr fontAlgn="base">
              <a:buNone/>
            </a:pPr>
            <a:r>
              <a:rPr lang="es-CL" dirty="0"/>
              <a:t>  </a:t>
            </a:r>
            <a:r>
              <a:rPr lang="es-CL" dirty="0" smtClean="0"/>
              <a:t>creó </a:t>
            </a:r>
            <a:r>
              <a:rPr lang="es-CL" dirty="0"/>
              <a:t>blancas y morenas.</a:t>
            </a:r>
          </a:p>
          <a:p>
            <a:pPr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571480"/>
            <a:ext cx="4040188" cy="5554683"/>
          </a:xfrm>
        </p:spPr>
        <p:txBody>
          <a:bodyPr>
            <a:normAutofit fontScale="92500"/>
          </a:bodyPr>
          <a:lstStyle/>
          <a:p>
            <a:pPr fontAlgn="base">
              <a:buNone/>
            </a:pPr>
            <a:r>
              <a:rPr lang="es-CL" dirty="0" smtClean="0"/>
              <a:t>	Donde </a:t>
            </a:r>
            <a:r>
              <a:rPr lang="es-CL" dirty="0"/>
              <a:t>habrá como la madre</a:t>
            </a:r>
          </a:p>
          <a:p>
            <a:pPr fontAlgn="base">
              <a:buNone/>
            </a:pPr>
            <a:r>
              <a:rPr lang="es-CL" dirty="0"/>
              <a:t>            que con tanto regocijo,</a:t>
            </a:r>
          </a:p>
          <a:p>
            <a:pPr fontAlgn="base">
              <a:buNone/>
            </a:pPr>
            <a:r>
              <a:rPr lang="es-CL" dirty="0"/>
              <a:t>            abraza a su tierno hijo</a:t>
            </a:r>
          </a:p>
          <a:p>
            <a:pPr fontAlgn="base">
              <a:buNone/>
            </a:pPr>
            <a:r>
              <a:rPr lang="es-CL" dirty="0"/>
              <a:t>            con amor incomparable.</a:t>
            </a:r>
          </a:p>
          <a:p>
            <a:pPr fontAlgn="base">
              <a:buNone/>
            </a:pPr>
            <a:r>
              <a:rPr lang="es-CL" dirty="0"/>
              <a:t>            Le damos tormento grande</a:t>
            </a:r>
          </a:p>
          <a:p>
            <a:pPr fontAlgn="base">
              <a:buNone/>
            </a:pPr>
            <a:r>
              <a:rPr lang="es-CL" dirty="0"/>
              <a:t>            cuando ya la disgustamos,</a:t>
            </a:r>
          </a:p>
          <a:p>
            <a:pPr fontAlgn="base">
              <a:buNone/>
            </a:pPr>
            <a:r>
              <a:rPr lang="es-CL" dirty="0"/>
              <a:t>            y hasta a veces olvidamos</a:t>
            </a:r>
          </a:p>
          <a:p>
            <a:pPr fontAlgn="base">
              <a:buNone/>
            </a:pPr>
            <a:r>
              <a:rPr lang="es-CL" dirty="0"/>
              <a:t>            su cariño maternal;</a:t>
            </a:r>
          </a:p>
          <a:p>
            <a:pPr fontAlgn="base">
              <a:buNone/>
            </a:pPr>
            <a:r>
              <a:rPr lang="es-CL" dirty="0"/>
              <a:t>            tanto que nos sabe amar</a:t>
            </a:r>
          </a:p>
          <a:p>
            <a:pPr fontAlgn="base">
              <a:buNone/>
            </a:pPr>
            <a:r>
              <a:rPr lang="es-CL" dirty="0"/>
              <a:t>          </a:t>
            </a:r>
            <a:r>
              <a:rPr lang="es-CL" u="sng" dirty="0"/>
              <a:t>  y tan mal que le pagamos.</a:t>
            </a:r>
          </a:p>
          <a:p>
            <a:pPr fontAlgn="base">
              <a:buNone/>
            </a:pPr>
            <a:r>
              <a:rPr lang="es-CL" dirty="0"/>
              <a:t>         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500042"/>
            <a:ext cx="4041775" cy="5626121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s-CL" dirty="0" smtClean="0"/>
              <a:t>Si la guagua se enfermó</a:t>
            </a:r>
          </a:p>
          <a:p>
            <a:pPr fontAlgn="base">
              <a:buNone/>
            </a:pPr>
            <a:r>
              <a:rPr lang="es-CL" dirty="0" smtClean="0"/>
              <a:t> la madre se desespera,</a:t>
            </a:r>
          </a:p>
          <a:p>
            <a:pPr fontAlgn="base">
              <a:buNone/>
            </a:pPr>
            <a:r>
              <a:rPr lang="es-CL" dirty="0" smtClean="0"/>
              <a:t> y parte a toda carrera</a:t>
            </a:r>
          </a:p>
          <a:p>
            <a:pPr fontAlgn="base">
              <a:buNone/>
            </a:pPr>
            <a:r>
              <a:rPr lang="es-CL" dirty="0" smtClean="0"/>
              <a:t> a conseguirse un doctor.</a:t>
            </a:r>
          </a:p>
          <a:p>
            <a:pPr fontAlgn="base">
              <a:buNone/>
            </a:pPr>
            <a:r>
              <a:rPr lang="es-CL" dirty="0" smtClean="0"/>
              <a:t> En la pena o el dolor</a:t>
            </a:r>
          </a:p>
          <a:p>
            <a:pPr fontAlgn="base">
              <a:buNone/>
            </a:pPr>
            <a:r>
              <a:rPr lang="es-CL" dirty="0" smtClean="0"/>
              <a:t>  a nuestra madre clamamos,</a:t>
            </a:r>
          </a:p>
          <a:p>
            <a:pPr fontAlgn="base">
              <a:buNone/>
            </a:pPr>
            <a:r>
              <a:rPr lang="es-CL" dirty="0" smtClean="0"/>
              <a:t>  y después nos olvidamos</a:t>
            </a:r>
          </a:p>
          <a:p>
            <a:pPr fontAlgn="base">
              <a:buNone/>
            </a:pPr>
            <a:r>
              <a:rPr lang="es-CL" dirty="0" smtClean="0"/>
              <a:t>  de aquella que nos dio el ser;</a:t>
            </a:r>
          </a:p>
          <a:p>
            <a:pPr fontAlgn="base">
              <a:buNone/>
            </a:pPr>
            <a:r>
              <a:rPr lang="es-CL" dirty="0" smtClean="0"/>
              <a:t>  tarde la hemos de querer</a:t>
            </a:r>
          </a:p>
          <a:p>
            <a:pPr fontAlgn="base">
              <a:buNone/>
            </a:pPr>
            <a:r>
              <a:rPr lang="es-CL" dirty="0" smtClean="0"/>
              <a:t>  </a:t>
            </a:r>
            <a:r>
              <a:rPr lang="es-CL" u="sng" dirty="0" smtClean="0"/>
              <a:t>y tan mal que le pagamos.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s-CL" dirty="0"/>
              <a:t>L</a:t>
            </a:r>
            <a:r>
              <a:rPr lang="es-CL" dirty="0" smtClean="0"/>
              <a:t>as dos razones/Contrapunto</a:t>
            </a:r>
            <a:endParaRPr lang="es-CL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142984"/>
            <a:ext cx="4040188" cy="4983179"/>
          </a:xfrm>
        </p:spPr>
        <p:txBody>
          <a:bodyPr>
            <a:normAutofit fontScale="92500"/>
          </a:bodyPr>
          <a:lstStyle/>
          <a:p>
            <a:pPr fontAlgn="base">
              <a:buNone/>
            </a:pPr>
            <a:r>
              <a:rPr lang="es-CL" dirty="0"/>
              <a:t>Tranca: De </a:t>
            </a:r>
            <a:r>
              <a:rPr lang="es-CL" dirty="0" err="1"/>
              <a:t>Errázuriz</a:t>
            </a:r>
            <a:r>
              <a:rPr lang="es-CL" dirty="0"/>
              <a:t> y </a:t>
            </a:r>
            <a:r>
              <a:rPr lang="es-CL" dirty="0" err="1"/>
              <a:t>Echeñíque</a:t>
            </a:r>
            <a:endParaRPr lang="es-CL" dirty="0"/>
          </a:p>
          <a:p>
            <a:pPr fontAlgn="base">
              <a:buNone/>
            </a:pPr>
            <a:r>
              <a:rPr lang="es-CL" dirty="0"/>
              <a:t>            yo conocí su mejora,</a:t>
            </a:r>
          </a:p>
          <a:p>
            <a:pPr fontAlgn="base">
              <a:buNone/>
            </a:pPr>
            <a:r>
              <a:rPr lang="es-CL" dirty="0"/>
              <a:t>Chincol: cuando venía la aurora</a:t>
            </a:r>
          </a:p>
          <a:p>
            <a:pPr fontAlgn="base">
              <a:buNone/>
            </a:pPr>
            <a:r>
              <a:rPr lang="es-CL" dirty="0"/>
              <a:t>            en los terrenos del </a:t>
            </a:r>
            <a:r>
              <a:rPr lang="es-CL" dirty="0" err="1"/>
              <a:t>Huique</a:t>
            </a:r>
            <a:r>
              <a:rPr lang="es-CL" dirty="0"/>
              <a:t>.</a:t>
            </a:r>
          </a:p>
          <a:p>
            <a:pPr fontAlgn="base">
              <a:buNone/>
            </a:pPr>
            <a:r>
              <a:rPr lang="es-CL" dirty="0"/>
              <a:t>Tranca: En tierras Santacruzanas</a:t>
            </a:r>
          </a:p>
          <a:p>
            <a:pPr fontAlgn="base">
              <a:buNone/>
            </a:pPr>
            <a:r>
              <a:rPr lang="es-CL" dirty="0"/>
              <a:t>            hubo una pobre familia,</a:t>
            </a:r>
          </a:p>
          <a:p>
            <a:pPr fontAlgn="base">
              <a:buNone/>
            </a:pPr>
            <a:r>
              <a:rPr lang="es-CL" dirty="0"/>
              <a:t>chincol: su figura reconcilia</a:t>
            </a:r>
          </a:p>
          <a:p>
            <a:pPr fontAlgn="base">
              <a:buNone/>
            </a:pPr>
            <a:r>
              <a:rPr lang="es-CL" dirty="0"/>
              <a:t>            trabajando de artesana.</a:t>
            </a:r>
          </a:p>
          <a:p>
            <a:pPr fontAlgn="base">
              <a:buNone/>
            </a:pPr>
            <a:r>
              <a:rPr lang="es-CL" dirty="0"/>
              <a:t>tranca: Comían guatita y pana</a:t>
            </a:r>
          </a:p>
          <a:p>
            <a:pPr fontAlgn="base">
              <a:buNone/>
            </a:pPr>
            <a:r>
              <a:rPr lang="es-CL" dirty="0"/>
              <a:t>            con dos santos y un </a:t>
            </a:r>
            <a:r>
              <a:rPr lang="es-CL" dirty="0" smtClean="0"/>
              <a:t>	repique</a:t>
            </a:r>
            <a:r>
              <a:rPr lang="es-CL" dirty="0"/>
              <a:t>,</a:t>
            </a:r>
          </a:p>
          <a:p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071546"/>
            <a:ext cx="4041775" cy="5054617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s-CL" dirty="0" smtClean="0"/>
              <a:t>chincol: para ganarse el</a:t>
            </a:r>
          </a:p>
          <a:p>
            <a:pPr fontAlgn="base">
              <a:buNone/>
            </a:pPr>
            <a:r>
              <a:rPr lang="es-CL" dirty="0" smtClean="0"/>
              <a:t>mastique y viviendo de </a:t>
            </a:r>
          </a:p>
          <a:p>
            <a:pPr fontAlgn="base">
              <a:buNone/>
            </a:pPr>
            <a:r>
              <a:rPr lang="es-CL" dirty="0" smtClean="0"/>
              <a:t>allegados;</a:t>
            </a:r>
          </a:p>
          <a:p>
            <a:pPr fontAlgn="base">
              <a:buNone/>
            </a:pPr>
            <a:r>
              <a:rPr lang="es-CL" dirty="0" smtClean="0"/>
              <a:t>tranca: es la historia que ‘e</a:t>
            </a:r>
          </a:p>
          <a:p>
            <a:pPr fontAlgn="base">
              <a:buNone/>
            </a:pPr>
            <a:r>
              <a:rPr lang="es-CL" dirty="0" smtClean="0"/>
              <a:t>observado de </a:t>
            </a:r>
            <a:r>
              <a:rPr lang="es-CL" dirty="0" err="1" smtClean="0"/>
              <a:t>Errázuriz</a:t>
            </a:r>
            <a:r>
              <a:rPr lang="es-CL" dirty="0" smtClean="0"/>
              <a:t> y </a:t>
            </a:r>
          </a:p>
          <a:p>
            <a:pPr fontAlgn="base">
              <a:buNone/>
            </a:pPr>
            <a:r>
              <a:rPr lang="es-CL" dirty="0" err="1" smtClean="0"/>
              <a:t>Echeñíque</a:t>
            </a:r>
            <a:r>
              <a:rPr lang="es-CL" dirty="0" smtClean="0"/>
              <a:t>.</a:t>
            </a:r>
          </a:p>
          <a:p>
            <a:pPr fontAlgn="base">
              <a:buNone/>
            </a:pPr>
            <a:r>
              <a:rPr lang="es-CL" dirty="0" smtClean="0"/>
              <a:t>Chincol: Un día que anduve allí</a:t>
            </a:r>
          </a:p>
          <a:p>
            <a:pPr fontAlgn="base">
              <a:buNone/>
            </a:pPr>
            <a:r>
              <a:rPr lang="es-CL" dirty="0" smtClean="0"/>
              <a:t> conociendo ese terreno,</a:t>
            </a:r>
          </a:p>
          <a:p>
            <a:pPr fontAlgn="base">
              <a:buNone/>
            </a:pPr>
            <a:r>
              <a:rPr lang="es-CL" dirty="0" smtClean="0"/>
              <a:t>tranca: pensé estos rotos</a:t>
            </a:r>
          </a:p>
          <a:p>
            <a:pPr fontAlgn="base">
              <a:buNone/>
            </a:pPr>
            <a:r>
              <a:rPr lang="es-CL" dirty="0" smtClean="0"/>
              <a:t>Chilenos</a:t>
            </a:r>
            <a:r>
              <a:rPr lang="es-CL" dirty="0"/>
              <a:t> </a:t>
            </a:r>
            <a:r>
              <a:rPr lang="es-CL" dirty="0" smtClean="0"/>
              <a:t>son más picantes que </a:t>
            </a:r>
          </a:p>
          <a:p>
            <a:pPr fontAlgn="base">
              <a:buNone/>
            </a:pPr>
            <a:r>
              <a:rPr lang="es-CL" dirty="0" smtClean="0"/>
              <a:t>mí.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428604"/>
            <a:ext cx="4040188" cy="5697559"/>
          </a:xfrm>
        </p:spPr>
        <p:txBody>
          <a:bodyPr>
            <a:normAutofit fontScale="77500" lnSpcReduction="20000"/>
          </a:bodyPr>
          <a:lstStyle/>
          <a:p>
            <a:r>
              <a:rPr lang="es-CL" b="1" dirty="0"/>
              <a:t>J: A ti mulato </a:t>
            </a:r>
            <a:r>
              <a:rPr lang="es-CL" b="1" dirty="0" err="1"/>
              <a:t>Teguada</a:t>
            </a:r>
            <a:r>
              <a:rPr lang="es-CL" b="1" dirty="0"/>
              <a:t/>
            </a:r>
            <a:br>
              <a:rPr lang="es-CL" b="1" dirty="0"/>
            </a:br>
            <a:r>
              <a:rPr lang="es-CL" b="1" dirty="0"/>
              <a:t>Yo te voy a preguntar</a:t>
            </a:r>
            <a:br>
              <a:rPr lang="es-CL" b="1" dirty="0"/>
            </a:br>
            <a:r>
              <a:rPr lang="es-CL" b="1" dirty="0"/>
              <a:t>Saliendo Adán del paraíso</a:t>
            </a:r>
            <a:br>
              <a:rPr lang="es-CL" b="1" dirty="0"/>
            </a:br>
            <a:r>
              <a:rPr lang="es-CL" b="1" dirty="0"/>
              <a:t>¿Adonde vino a parar?</a:t>
            </a:r>
            <a:br>
              <a:rPr lang="es-CL" b="1" dirty="0"/>
            </a:br>
            <a:r>
              <a:rPr lang="es-CL" dirty="0"/>
              <a:t/>
            </a:r>
            <a:br>
              <a:rPr lang="es-CL" dirty="0"/>
            </a:br>
            <a:r>
              <a:rPr lang="es-CL" dirty="0"/>
              <a:t>T: Mi don Javier de la Rosa</a:t>
            </a:r>
            <a:br>
              <a:rPr lang="es-CL" dirty="0"/>
            </a:br>
            <a:r>
              <a:rPr lang="es-CL" dirty="0"/>
              <a:t>Dígame si no fue así</a:t>
            </a:r>
            <a:br>
              <a:rPr lang="es-CL" dirty="0"/>
            </a:br>
            <a:r>
              <a:rPr lang="es-CL" dirty="0"/>
              <a:t>Del paraíso lo echo un ángel</a:t>
            </a:r>
            <a:br>
              <a:rPr lang="es-CL" dirty="0"/>
            </a:br>
            <a:r>
              <a:rPr lang="es-CL" dirty="0"/>
              <a:t>Al huerto de </a:t>
            </a:r>
            <a:r>
              <a:rPr lang="es-CL" dirty="0" err="1"/>
              <a:t>Getsemani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/>
            </a:r>
            <a:br>
              <a:rPr lang="es-CL" dirty="0"/>
            </a:br>
            <a:r>
              <a:rPr lang="es-CL" b="1" dirty="0"/>
              <a:t>J: No te demores </a:t>
            </a:r>
            <a:r>
              <a:rPr lang="es-CL" b="1" dirty="0" err="1"/>
              <a:t>Teguada</a:t>
            </a:r>
            <a:r>
              <a:rPr lang="es-CL" b="1" dirty="0"/>
              <a:t/>
            </a:r>
            <a:br>
              <a:rPr lang="es-CL" b="1" dirty="0"/>
            </a:br>
            <a:r>
              <a:rPr lang="es-CL" b="1" dirty="0"/>
              <a:t>Adán y Eva se vieron</a:t>
            </a:r>
            <a:br>
              <a:rPr lang="es-CL" b="1" dirty="0"/>
            </a:br>
            <a:r>
              <a:rPr lang="es-CL" b="1" dirty="0"/>
              <a:t>Desnudos y avergonzados</a:t>
            </a:r>
            <a:br>
              <a:rPr lang="es-CL" b="1" dirty="0"/>
            </a:br>
            <a:r>
              <a:rPr lang="es-CL" b="1" dirty="0"/>
              <a:t>Con que telas se cubrieron.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/>
            </a:r>
            <a:br>
              <a:rPr lang="es-CL" dirty="0"/>
            </a:br>
            <a:r>
              <a:rPr lang="es-CL" dirty="0"/>
              <a:t>T: Mi don Javier de la Rosa</a:t>
            </a:r>
            <a:br>
              <a:rPr lang="es-CL" dirty="0"/>
            </a:br>
            <a:r>
              <a:rPr lang="es-CL" dirty="0"/>
              <a:t>Ni hallando piel de animal</a:t>
            </a:r>
            <a:br>
              <a:rPr lang="es-CL" dirty="0"/>
            </a:br>
            <a:r>
              <a:rPr lang="es-CL" dirty="0"/>
              <a:t>De las hojas de la higuera</a:t>
            </a:r>
            <a:br>
              <a:rPr lang="es-CL" dirty="0"/>
            </a:br>
            <a:r>
              <a:rPr lang="es-CL" dirty="0"/>
              <a:t>Hicieron su delantal.</a:t>
            </a:r>
            <a:br>
              <a:rPr lang="es-CL" dirty="0"/>
            </a:br>
            <a:r>
              <a:rPr lang="es-CL" dirty="0"/>
              <a:t/>
            </a:r>
            <a:br>
              <a:rPr lang="es-CL" dirty="0"/>
            </a:br>
            <a:r>
              <a:rPr lang="es-CL" dirty="0"/>
              <a:t/>
            </a:r>
            <a:br>
              <a:rPr lang="es-CL" dirty="0"/>
            </a:b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500042"/>
            <a:ext cx="4041775" cy="5626121"/>
          </a:xfrm>
        </p:spPr>
        <p:txBody>
          <a:bodyPr>
            <a:normAutofit fontScale="92500" lnSpcReduction="20000"/>
          </a:bodyPr>
          <a:lstStyle/>
          <a:p>
            <a:r>
              <a:rPr lang="es-CL" b="1" dirty="0" smtClean="0"/>
              <a:t>J: Habéis de saber </a:t>
            </a:r>
            <a:r>
              <a:rPr lang="es-CL" b="1" dirty="0" err="1" smtClean="0"/>
              <a:t>Teguada</a:t>
            </a: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Responde con energía</a:t>
            </a:r>
            <a:br>
              <a:rPr lang="es-CL" b="1" dirty="0" smtClean="0"/>
            </a:br>
            <a:r>
              <a:rPr lang="es-CL" b="1" dirty="0" smtClean="0"/>
              <a:t>Por que balara la vaca</a:t>
            </a:r>
            <a:br>
              <a:rPr lang="es-CL" b="1" dirty="0" smtClean="0"/>
            </a:br>
            <a:r>
              <a:rPr lang="es-CL" b="1" dirty="0" smtClean="0"/>
              <a:t>Estando recién parida.</a:t>
            </a:r>
            <a:br>
              <a:rPr lang="es-CL" b="1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En prado, potrero o loma</a:t>
            </a:r>
            <a:br>
              <a:rPr lang="es-CL" dirty="0" smtClean="0"/>
            </a:br>
            <a:r>
              <a:rPr lang="es-CL" dirty="0" smtClean="0"/>
              <a:t>Pregúntele a Salomón</a:t>
            </a:r>
            <a:br>
              <a:rPr lang="es-CL" dirty="0" smtClean="0"/>
            </a:br>
            <a:r>
              <a:rPr lang="es-CL" dirty="0" smtClean="0"/>
              <a:t>Que el entiende su idioma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Habéis de saber </a:t>
            </a:r>
            <a:r>
              <a:rPr lang="es-CL" b="1" dirty="0" err="1" smtClean="0"/>
              <a:t>Teguada</a:t>
            </a: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Yo quiero saber también</a:t>
            </a:r>
            <a:br>
              <a:rPr lang="es-CL" b="1" dirty="0" smtClean="0"/>
            </a:br>
            <a:r>
              <a:rPr lang="es-CL" b="1" dirty="0" smtClean="0"/>
              <a:t>Decidme por que motivo</a:t>
            </a:r>
            <a:br>
              <a:rPr lang="es-CL" b="1" dirty="0" smtClean="0"/>
            </a:br>
            <a:r>
              <a:rPr lang="es-CL" b="1" dirty="0" smtClean="0"/>
              <a:t>Pica el gallo la sartén.</a:t>
            </a:r>
            <a:br>
              <a:rPr lang="es-CL" b="1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Si necesita Saberlo</a:t>
            </a:r>
            <a:br>
              <a:rPr lang="es-CL" dirty="0" smtClean="0"/>
            </a:br>
            <a:r>
              <a:rPr lang="es-CL" dirty="0" smtClean="0"/>
              <a:t>El gallo la sartén pica</a:t>
            </a:r>
            <a:br>
              <a:rPr lang="es-CL" dirty="0" smtClean="0"/>
            </a:br>
            <a:r>
              <a:rPr lang="es-CL" dirty="0" smtClean="0"/>
              <a:t>Por que no puede lamerlo.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500042"/>
            <a:ext cx="4040188" cy="562612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b="1" dirty="0"/>
              <a:t>	</a:t>
            </a:r>
            <a:r>
              <a:rPr lang="es-CL" b="1" dirty="0" smtClean="0"/>
              <a:t>J: yo te pregunto </a:t>
            </a:r>
            <a:r>
              <a:rPr lang="es-CL" b="1" dirty="0" err="1" smtClean="0"/>
              <a:t>Teguada</a:t>
            </a: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Si a tanta altura te subes</a:t>
            </a:r>
            <a:br>
              <a:rPr lang="es-CL" b="1" dirty="0" smtClean="0"/>
            </a:br>
            <a:r>
              <a:rPr lang="es-CL" b="1" dirty="0" smtClean="0"/>
              <a:t>Me podría usted decir</a:t>
            </a:r>
            <a:br>
              <a:rPr lang="es-CL" b="1" dirty="0" smtClean="0"/>
            </a:br>
            <a:r>
              <a:rPr lang="es-CL" b="1" dirty="0" smtClean="0"/>
              <a:t>Donde se paran las nubes</a:t>
            </a:r>
            <a:br>
              <a:rPr lang="es-CL" b="1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Le diré si usted no sabe</a:t>
            </a:r>
            <a:br>
              <a:rPr lang="es-CL" dirty="0" smtClean="0"/>
            </a:br>
            <a:r>
              <a:rPr lang="es-CL" dirty="0" smtClean="0"/>
              <a:t>Por la permisión de Dios</a:t>
            </a:r>
            <a:br>
              <a:rPr lang="es-CL" dirty="0" smtClean="0"/>
            </a:br>
            <a:r>
              <a:rPr lang="es-CL" dirty="0" smtClean="0"/>
              <a:t>Se sujetan en el aire.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me contestaras mulato</a:t>
            </a:r>
            <a:br>
              <a:rPr lang="es-CL" b="1" dirty="0" smtClean="0"/>
            </a:br>
            <a:r>
              <a:rPr lang="es-CL" b="1" dirty="0" smtClean="0"/>
              <a:t>Y aquí veras tu saber</a:t>
            </a:r>
            <a:br>
              <a:rPr lang="es-CL" b="1" dirty="0" smtClean="0"/>
            </a:br>
            <a:r>
              <a:rPr lang="es-CL" b="1" dirty="0" smtClean="0"/>
              <a:t>Cuales son los cuatro hermanos</a:t>
            </a:r>
            <a:br>
              <a:rPr lang="es-CL" b="1" dirty="0" smtClean="0"/>
            </a:br>
            <a:r>
              <a:rPr lang="es-CL" b="1" dirty="0" smtClean="0"/>
              <a:t>Tres hombres y una mujer.</a:t>
            </a:r>
            <a:br>
              <a:rPr lang="es-CL" b="1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Le haré salir de porfía</a:t>
            </a:r>
            <a:br>
              <a:rPr lang="es-CL" dirty="0" smtClean="0"/>
            </a:br>
            <a:r>
              <a:rPr lang="es-CL" dirty="0" smtClean="0"/>
              <a:t>Son el sur, el puelche, el norte</a:t>
            </a:r>
            <a:br>
              <a:rPr lang="es-CL" dirty="0" smtClean="0"/>
            </a:br>
            <a:r>
              <a:rPr lang="es-CL" dirty="0" smtClean="0"/>
              <a:t>La mujer la travesía.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Me responderás </a:t>
            </a:r>
            <a:r>
              <a:rPr lang="es-CL" b="1" dirty="0" err="1" smtClean="0"/>
              <a:t>Teguada</a:t>
            </a: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La pregunta que aquí te hago</a:t>
            </a:r>
            <a:br>
              <a:rPr lang="es-CL" b="1" dirty="0" smtClean="0"/>
            </a:br>
            <a:r>
              <a:rPr lang="es-CL" b="1" dirty="0" smtClean="0"/>
              <a:t>Ahora me has de decir</a:t>
            </a:r>
            <a:br>
              <a:rPr lang="es-CL" b="1" dirty="0" smtClean="0"/>
            </a:br>
            <a:r>
              <a:rPr lang="es-CL" b="1" dirty="0" smtClean="0"/>
              <a:t>Cuantos son los reyes magos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Le hago saber prestamente</a:t>
            </a:r>
            <a:br>
              <a:rPr lang="es-CL" dirty="0" smtClean="0"/>
            </a:br>
            <a:r>
              <a:rPr lang="es-CL" dirty="0" smtClean="0"/>
              <a:t>Melchor, Gaspar, Baltasar</a:t>
            </a:r>
            <a:br>
              <a:rPr lang="es-CL" dirty="0" smtClean="0"/>
            </a:br>
            <a:r>
              <a:rPr lang="es-CL" dirty="0" smtClean="0"/>
              <a:t>Que vinieron del oriente.</a:t>
            </a: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428604"/>
            <a:ext cx="4041775" cy="58579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b="1" dirty="0" smtClean="0"/>
              <a:t>	J: Contéstame ya Taguada</a:t>
            </a:r>
            <a:br>
              <a:rPr lang="es-CL" b="1" dirty="0" smtClean="0"/>
            </a:br>
            <a:r>
              <a:rPr lang="es-CL" b="1" dirty="0" smtClean="0"/>
              <a:t>Cuando al portal se allegaron</a:t>
            </a:r>
            <a:br>
              <a:rPr lang="es-CL" b="1" dirty="0" smtClean="0"/>
            </a:br>
            <a:r>
              <a:rPr lang="es-CL" b="1" dirty="0" smtClean="0"/>
              <a:t>Al rendirle al homenaje</a:t>
            </a:r>
            <a:br>
              <a:rPr lang="es-CL" b="1" dirty="0" smtClean="0"/>
            </a:br>
            <a:r>
              <a:rPr lang="es-CL" b="1" dirty="0" smtClean="0"/>
              <a:t>Que cariños le trajeron.</a:t>
            </a:r>
            <a:br>
              <a:rPr lang="es-CL" b="1" dirty="0" smtClean="0"/>
            </a:b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El presente fue un tesoro</a:t>
            </a:r>
            <a:br>
              <a:rPr lang="es-CL" dirty="0" smtClean="0"/>
            </a:br>
            <a:r>
              <a:rPr lang="es-CL" dirty="0" smtClean="0"/>
              <a:t>Lo que le llevaron fue</a:t>
            </a:r>
            <a:br>
              <a:rPr lang="es-CL" dirty="0" smtClean="0"/>
            </a:br>
            <a:r>
              <a:rPr lang="es-CL" dirty="0" smtClean="0"/>
              <a:t>Puro incienso, mirra y oro.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Taguada no te demores</a:t>
            </a:r>
            <a:br>
              <a:rPr lang="es-CL" b="1" dirty="0" smtClean="0"/>
            </a:br>
            <a:r>
              <a:rPr lang="es-CL" b="1" dirty="0" smtClean="0"/>
              <a:t>Que te voy a preguntar</a:t>
            </a:r>
            <a:br>
              <a:rPr lang="es-CL" b="1" dirty="0" smtClean="0"/>
            </a:br>
            <a:r>
              <a:rPr lang="es-CL" b="1" dirty="0" smtClean="0"/>
              <a:t>Que reyerta fue la que hubo</a:t>
            </a:r>
            <a:br>
              <a:rPr lang="es-CL" b="1" dirty="0" smtClean="0"/>
            </a:br>
            <a:r>
              <a:rPr lang="es-CL" b="1" dirty="0" smtClean="0"/>
              <a:t>Entre los hijos de Adán.</a:t>
            </a:r>
            <a:br>
              <a:rPr lang="es-CL" b="1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Don Javier lo que pregunta</a:t>
            </a:r>
            <a:br>
              <a:rPr lang="es-CL" dirty="0" smtClean="0"/>
            </a:br>
            <a:r>
              <a:rPr lang="es-CL" dirty="0" smtClean="0"/>
              <a:t>La respuesta esta en la mano</a:t>
            </a:r>
            <a:br>
              <a:rPr lang="es-CL" dirty="0" smtClean="0"/>
            </a:br>
            <a:r>
              <a:rPr lang="es-CL" dirty="0" smtClean="0"/>
              <a:t>Caín a causa de la Envidia</a:t>
            </a:r>
            <a:br>
              <a:rPr lang="es-CL" dirty="0" smtClean="0"/>
            </a:br>
            <a:r>
              <a:rPr lang="es-CL" dirty="0" smtClean="0"/>
              <a:t>Le dio muerte a su hermano.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Dime aquí mulato sabio</a:t>
            </a:r>
            <a:br>
              <a:rPr lang="es-CL" b="1" dirty="0" smtClean="0"/>
            </a:br>
            <a:r>
              <a:rPr lang="es-CL" b="1" dirty="0" smtClean="0"/>
              <a:t>De Caín quiero saber</a:t>
            </a:r>
            <a:br>
              <a:rPr lang="es-CL" b="1" dirty="0" smtClean="0"/>
            </a:br>
            <a:r>
              <a:rPr lang="es-CL" b="1" dirty="0" smtClean="0"/>
              <a:t>A que palacio fue a dar</a:t>
            </a:r>
            <a:br>
              <a:rPr lang="es-CL" b="1" dirty="0" smtClean="0"/>
            </a:br>
            <a:r>
              <a:rPr lang="es-CL" b="1" dirty="0" smtClean="0"/>
              <a:t>Cuando dio la muerte a Abel?.</a:t>
            </a:r>
            <a:br>
              <a:rPr lang="es-CL" b="1" dirty="0" smtClean="0"/>
            </a:b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Fue a los montes con temor</a:t>
            </a:r>
            <a:br>
              <a:rPr lang="es-CL" dirty="0" smtClean="0"/>
            </a:br>
            <a:r>
              <a:rPr lang="es-CL" dirty="0" smtClean="0"/>
              <a:t>Y su fin fue desdichado</a:t>
            </a:r>
            <a:br>
              <a:rPr lang="es-CL" dirty="0" smtClean="0"/>
            </a:br>
            <a:r>
              <a:rPr lang="es-CL" dirty="0" smtClean="0"/>
              <a:t>Pues lo mato un cazador.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428604"/>
            <a:ext cx="4040188" cy="5697559"/>
          </a:xfrm>
        </p:spPr>
        <p:txBody>
          <a:bodyPr>
            <a:normAutofit fontScale="85000" lnSpcReduction="20000"/>
          </a:bodyPr>
          <a:lstStyle/>
          <a:p>
            <a:r>
              <a:rPr lang="es-CL" b="1" dirty="0" smtClean="0"/>
              <a:t>J: Taguada yo te pregunto</a:t>
            </a:r>
            <a:br>
              <a:rPr lang="es-CL" b="1" dirty="0" smtClean="0"/>
            </a:br>
            <a:r>
              <a:rPr lang="es-CL" b="1" dirty="0" smtClean="0"/>
              <a:t>Lo que al cristiano embelesa</a:t>
            </a:r>
            <a:br>
              <a:rPr lang="es-CL" b="1" dirty="0" smtClean="0"/>
            </a:br>
            <a:r>
              <a:rPr lang="es-CL" b="1" dirty="0" smtClean="0"/>
              <a:t>Cual es el árbol que da</a:t>
            </a:r>
            <a:br>
              <a:rPr lang="es-CL" b="1" dirty="0" smtClean="0"/>
            </a:br>
            <a:r>
              <a:rPr lang="es-CL" b="1" dirty="0" smtClean="0"/>
              <a:t>Fruto de mayor grandeza.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Ya no supiste mulato</a:t>
            </a:r>
            <a:br>
              <a:rPr lang="es-CL" b="1" dirty="0" smtClean="0"/>
            </a:br>
            <a:r>
              <a:rPr lang="es-CL" b="1" dirty="0" smtClean="0"/>
              <a:t>La respuesta es como digo</a:t>
            </a:r>
            <a:br>
              <a:rPr lang="es-CL" b="1" dirty="0" smtClean="0"/>
            </a:br>
            <a:r>
              <a:rPr lang="es-CL" b="1" dirty="0" smtClean="0"/>
              <a:t>El árbol que te pregunto</a:t>
            </a:r>
            <a:br>
              <a:rPr lang="es-CL" b="1" dirty="0" smtClean="0"/>
            </a:br>
            <a:r>
              <a:rPr lang="es-CL" b="1" dirty="0" smtClean="0"/>
              <a:t>Advierte de que es el trigo.</a:t>
            </a:r>
            <a:br>
              <a:rPr lang="es-CL" b="1" dirty="0" smtClean="0"/>
            </a:b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 </a:t>
            </a:r>
            <a:r>
              <a:rPr lang="es-CL" dirty="0" smtClean="0"/>
              <a:t>T: Quien es este payador</a:t>
            </a:r>
            <a:br>
              <a:rPr lang="es-CL" dirty="0" smtClean="0"/>
            </a:br>
            <a:r>
              <a:rPr lang="es-CL" dirty="0" smtClean="0"/>
              <a:t>Que paya tan a lo oscuro</a:t>
            </a:r>
            <a:br>
              <a:rPr lang="es-CL" dirty="0" smtClean="0"/>
            </a:br>
            <a:r>
              <a:rPr lang="es-CL" dirty="0" smtClean="0"/>
              <a:t>Tráiganmelo para acá</a:t>
            </a:r>
            <a:br>
              <a:rPr lang="es-CL" dirty="0" smtClean="0"/>
            </a:br>
            <a:r>
              <a:rPr lang="es-CL" dirty="0" smtClean="0"/>
              <a:t>Lo pondré en lugar seguro.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Y este payador quien es</a:t>
            </a:r>
            <a:br>
              <a:rPr lang="es-CL" b="1" dirty="0" smtClean="0"/>
            </a:br>
            <a:r>
              <a:rPr lang="es-CL" b="1" dirty="0" smtClean="0"/>
              <a:t>Que viene desde tan lejos</a:t>
            </a:r>
            <a:br>
              <a:rPr lang="es-CL" b="1" dirty="0" smtClean="0"/>
            </a:br>
            <a:r>
              <a:rPr lang="es-CL" b="1" dirty="0" smtClean="0"/>
              <a:t>Si se allega para acá</a:t>
            </a:r>
            <a:br>
              <a:rPr lang="es-CL" b="1" dirty="0" smtClean="0"/>
            </a:br>
            <a:r>
              <a:rPr lang="es-CL" b="1" dirty="0" smtClean="0"/>
              <a:t>Le plantare el aparejo.</a:t>
            </a:r>
            <a:br>
              <a:rPr lang="es-CL" b="1" dirty="0" smtClean="0"/>
            </a:b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 </a:t>
            </a: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428604"/>
            <a:ext cx="4041775" cy="614366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dirty="0" smtClean="0"/>
              <a:t>	T: Mi don Javier de la Rosa</a:t>
            </a:r>
            <a:br>
              <a:rPr lang="es-CL" dirty="0" smtClean="0"/>
            </a:br>
            <a:r>
              <a:rPr lang="es-CL" dirty="0" smtClean="0"/>
              <a:t>Sabrá con quien se batió</a:t>
            </a:r>
            <a:br>
              <a:rPr lang="es-CL" dirty="0" smtClean="0"/>
            </a:br>
            <a:r>
              <a:rPr lang="es-CL" dirty="0" smtClean="0"/>
              <a:t>No le pregunto por santos</a:t>
            </a:r>
            <a:br>
              <a:rPr lang="es-CL" dirty="0" smtClean="0"/>
            </a:br>
            <a:r>
              <a:rPr lang="es-CL" dirty="0" smtClean="0"/>
              <a:t>Por diablos pregunto yo.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</a:t>
            </a:r>
            <a:r>
              <a:rPr lang="es-CL" b="1" dirty="0" err="1" smtClean="0"/>
              <a:t>habeis</a:t>
            </a:r>
            <a:r>
              <a:rPr lang="es-CL" b="1" dirty="0" smtClean="0"/>
              <a:t> de saber </a:t>
            </a:r>
            <a:r>
              <a:rPr lang="es-CL" b="1" dirty="0" err="1" smtClean="0"/>
              <a:t>Teguada</a:t>
            </a: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 smtClean="0"/>
              <a:t>Que no es por tenerte miedo</a:t>
            </a:r>
            <a:br>
              <a:rPr lang="es-CL" b="1" dirty="0" smtClean="0"/>
            </a:br>
            <a:r>
              <a:rPr lang="es-CL" b="1" dirty="0" smtClean="0"/>
              <a:t>Es por hallarme tan lejos</a:t>
            </a:r>
            <a:br>
              <a:rPr lang="es-CL" b="1" dirty="0" smtClean="0"/>
            </a:br>
            <a:r>
              <a:rPr lang="es-CL" b="1" dirty="0" smtClean="0"/>
              <a:t>Solo y en un país forastero</a:t>
            </a:r>
            <a:r>
              <a:rPr lang="es-CL" dirty="0" smtClean="0"/>
              <a:t>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Se lo digo con recato</a:t>
            </a:r>
            <a:br>
              <a:rPr lang="es-CL" dirty="0" smtClean="0"/>
            </a:br>
            <a:r>
              <a:rPr lang="es-CL" dirty="0" smtClean="0"/>
              <a:t>Que se ha venido a encontrar</a:t>
            </a:r>
            <a:br>
              <a:rPr lang="es-CL" dirty="0" smtClean="0"/>
            </a:br>
            <a:r>
              <a:rPr lang="es-CL" dirty="0" smtClean="0"/>
              <a:t>Con la horma de su zapato.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b="1" dirty="0" smtClean="0"/>
              <a:t>J: Tu lo dices sin recato</a:t>
            </a:r>
            <a:br>
              <a:rPr lang="es-CL" b="1" dirty="0" smtClean="0"/>
            </a:br>
            <a:r>
              <a:rPr lang="es-CL" b="1" dirty="0" smtClean="0"/>
              <a:t>Y yo te lo digo en forma</a:t>
            </a:r>
            <a:br>
              <a:rPr lang="es-CL" b="1" dirty="0" smtClean="0"/>
            </a:br>
            <a:r>
              <a:rPr lang="es-CL" b="1" dirty="0" smtClean="0"/>
              <a:t>Tu te has venido a encontrar</a:t>
            </a:r>
            <a:br>
              <a:rPr lang="es-CL" b="1" dirty="0" smtClean="0"/>
            </a:br>
            <a:r>
              <a:rPr lang="es-CL" b="1" dirty="0" smtClean="0"/>
              <a:t>Con el zapato de tu horma.</a:t>
            </a:r>
            <a:br>
              <a:rPr lang="es-CL" b="1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T: Mi don Javier de la Rosa</a:t>
            </a:r>
            <a:br>
              <a:rPr lang="es-CL" dirty="0" smtClean="0"/>
            </a:br>
            <a:r>
              <a:rPr lang="es-CL" dirty="0" smtClean="0"/>
              <a:t>Yo le voy a preguntar</a:t>
            </a:r>
            <a:br>
              <a:rPr lang="es-CL" dirty="0" smtClean="0"/>
            </a:br>
            <a:r>
              <a:rPr lang="es-CL" dirty="0" smtClean="0"/>
              <a:t>Y ahora me ha de decir</a:t>
            </a:r>
            <a:br>
              <a:rPr lang="es-CL" dirty="0" smtClean="0"/>
            </a:br>
            <a:r>
              <a:rPr lang="es-CL" dirty="0" smtClean="0"/>
              <a:t>Cuantas onzas pesa el mar.</a:t>
            </a:r>
          </a:p>
          <a:p>
            <a:endParaRPr lang="es-CL" dirty="0" smtClean="0"/>
          </a:p>
          <a:p>
            <a:pPr>
              <a:buNone/>
            </a:pPr>
            <a:r>
              <a:rPr lang="es-CL" b="1" dirty="0" smtClean="0"/>
              <a:t>	J</a:t>
            </a:r>
            <a:r>
              <a:rPr lang="es-CL" b="1" dirty="0"/>
              <a:t>: habéis de saber </a:t>
            </a:r>
            <a:r>
              <a:rPr lang="es-CL" b="1" dirty="0" err="1"/>
              <a:t>Teguada</a:t>
            </a:r>
            <a:r>
              <a:rPr lang="es-CL" b="1" dirty="0"/>
              <a:t/>
            </a:r>
            <a:br>
              <a:rPr lang="es-CL" b="1" dirty="0"/>
            </a:br>
            <a:r>
              <a:rPr lang="es-CL" b="1" dirty="0"/>
              <a:t>Yo te voy a contestar</a:t>
            </a:r>
            <a:br>
              <a:rPr lang="es-CL" b="1" dirty="0"/>
            </a:br>
            <a:r>
              <a:rPr lang="es-CL" b="1" dirty="0"/>
              <a:t>Dame luego una romana</a:t>
            </a:r>
            <a:br>
              <a:rPr lang="es-CL" b="1" dirty="0"/>
            </a:br>
            <a:r>
              <a:rPr lang="es-CL" b="1" dirty="0"/>
              <a:t>Y te las voy a pesar.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Canto nuevo chileno</a:t>
            </a:r>
            <a:endParaRPr lang="es-CL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Violeta Parra</a:t>
            </a:r>
          </a:p>
          <a:p>
            <a:r>
              <a:rPr lang="es-CL" dirty="0" smtClean="0"/>
              <a:t>Víctor Jara</a:t>
            </a:r>
          </a:p>
          <a:p>
            <a:r>
              <a:rPr lang="es-CL" dirty="0" err="1" smtClean="0"/>
              <a:t>Quilapayún</a:t>
            </a:r>
            <a:endParaRPr lang="es-CL" dirty="0" smtClean="0"/>
          </a:p>
          <a:p>
            <a:endParaRPr lang="es-CL" dirty="0" smtClean="0"/>
          </a:p>
          <a:p>
            <a:pPr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el chuico y la damajuana 0001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3845" y="71462"/>
            <a:ext cx="916784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El Derecho de Vivir en Paz   Victor Jara (Subtitulado)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379" y="-24"/>
            <a:ext cx="93647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Violeta Parra   Volver A Los 17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1462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457200" y="500042"/>
            <a:ext cx="3829048" cy="600079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s-CL" sz="2500" dirty="0" smtClean="0"/>
              <a:t>	</a:t>
            </a:r>
            <a:r>
              <a:rPr lang="es-CL" sz="6400" dirty="0" smtClean="0"/>
              <a:t>Volver </a:t>
            </a:r>
            <a:r>
              <a:rPr lang="es-CL" sz="6400" dirty="0"/>
              <a:t>a los diecisiete </a:t>
            </a:r>
            <a:endParaRPr lang="es-CL" sz="6400" dirty="0" smtClean="0"/>
          </a:p>
          <a:p>
            <a:pPr>
              <a:buNone/>
            </a:pPr>
            <a:r>
              <a:rPr lang="es-CL" sz="6400" dirty="0"/>
              <a:t>	</a:t>
            </a:r>
            <a:r>
              <a:rPr lang="es-CL" sz="6400" dirty="0" smtClean="0"/>
              <a:t>después </a:t>
            </a:r>
            <a:r>
              <a:rPr lang="es-CL" sz="6400" dirty="0"/>
              <a:t>de vivir un siglo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 smtClean="0"/>
              <a:t>es </a:t>
            </a:r>
            <a:r>
              <a:rPr lang="es-CL" sz="6400" dirty="0"/>
              <a:t>como descifrar signos </a:t>
            </a:r>
            <a:endParaRPr lang="es-CL" sz="6400" dirty="0" smtClean="0"/>
          </a:p>
          <a:p>
            <a:pPr>
              <a:buNone/>
            </a:pPr>
            <a:r>
              <a:rPr lang="es-CL" sz="6400" dirty="0"/>
              <a:t>	</a:t>
            </a:r>
            <a:r>
              <a:rPr lang="es-CL" sz="6400" dirty="0" smtClean="0"/>
              <a:t>sin </a:t>
            </a:r>
            <a:r>
              <a:rPr lang="es-CL" sz="6400" dirty="0"/>
              <a:t>ser sabio competente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/>
              <a:t>volver a ser de repente </a:t>
            </a:r>
            <a:endParaRPr lang="es-CL" sz="6400" dirty="0" smtClean="0"/>
          </a:p>
          <a:p>
            <a:pPr>
              <a:buNone/>
            </a:pPr>
            <a:r>
              <a:rPr lang="es-CL" sz="6400" dirty="0"/>
              <a:t>	</a:t>
            </a:r>
            <a:r>
              <a:rPr lang="es-CL" sz="6400" dirty="0" smtClean="0"/>
              <a:t>tan </a:t>
            </a:r>
            <a:r>
              <a:rPr lang="es-CL" sz="6400" dirty="0"/>
              <a:t>frágil como un segundo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/>
              <a:t>volver a sentir profundo </a:t>
            </a:r>
            <a:endParaRPr lang="es-CL" sz="6400" dirty="0" smtClean="0"/>
          </a:p>
          <a:p>
            <a:pPr>
              <a:buNone/>
            </a:pPr>
            <a:r>
              <a:rPr lang="es-CL" sz="6400" dirty="0"/>
              <a:t>	</a:t>
            </a:r>
            <a:r>
              <a:rPr lang="es-CL" sz="6400" dirty="0" smtClean="0"/>
              <a:t>como </a:t>
            </a:r>
            <a:r>
              <a:rPr lang="es-CL" sz="6400" dirty="0"/>
              <a:t>un </a:t>
            </a:r>
            <a:r>
              <a:rPr lang="es-CL" sz="6400" dirty="0" smtClean="0"/>
              <a:t>niño </a:t>
            </a:r>
            <a:r>
              <a:rPr lang="es-CL" sz="6400" dirty="0"/>
              <a:t>frente a Dios,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/>
              <a:t>eso es lo que siento yo </a:t>
            </a:r>
            <a:endParaRPr lang="es-CL" sz="6400" dirty="0" smtClean="0"/>
          </a:p>
          <a:p>
            <a:pPr>
              <a:buNone/>
            </a:pPr>
            <a:r>
              <a:rPr lang="es-CL" sz="6400" dirty="0"/>
              <a:t>	</a:t>
            </a:r>
            <a:r>
              <a:rPr lang="es-CL" sz="6400" dirty="0" smtClean="0"/>
              <a:t>en </a:t>
            </a:r>
            <a:r>
              <a:rPr lang="es-CL" sz="6400" dirty="0"/>
              <a:t>este instante fecundo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/>
              <a:t>Se va enredando </a:t>
            </a:r>
            <a:r>
              <a:rPr lang="es-CL" sz="6400" dirty="0" err="1"/>
              <a:t>enredando</a:t>
            </a:r>
            <a:r>
              <a:rPr lang="es-CL" sz="6400" dirty="0"/>
              <a:t>, como en el muro la hiedra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/>
              <a:t>y va brotando, brotando como el </a:t>
            </a:r>
            <a:r>
              <a:rPr lang="es-CL" sz="6400" dirty="0" err="1"/>
              <a:t>musguito</a:t>
            </a:r>
            <a:r>
              <a:rPr lang="es-CL" sz="6400" dirty="0"/>
              <a:t> en la piedra </a:t>
            </a:r>
            <a:r>
              <a:rPr lang="es-CL" sz="6400" dirty="0" smtClean="0"/>
              <a:t/>
            </a:r>
            <a:br>
              <a:rPr lang="es-CL" sz="6400" dirty="0" smtClean="0"/>
            </a:br>
            <a:r>
              <a:rPr lang="es-CL" sz="6400" dirty="0"/>
              <a:t>como el </a:t>
            </a:r>
            <a:r>
              <a:rPr lang="es-CL" sz="6400" dirty="0" err="1"/>
              <a:t>musguito</a:t>
            </a:r>
            <a:r>
              <a:rPr lang="es-CL" sz="6400" dirty="0"/>
              <a:t> en la piedra, </a:t>
            </a:r>
            <a:endParaRPr lang="es-CL" sz="6400" dirty="0" smtClean="0"/>
          </a:p>
          <a:p>
            <a:pPr>
              <a:buNone/>
            </a:pPr>
            <a:r>
              <a:rPr lang="es-CL" sz="6400" dirty="0"/>
              <a:t>	</a:t>
            </a:r>
            <a:r>
              <a:rPr lang="es-CL" sz="6400" dirty="0" smtClean="0"/>
              <a:t>ay sí, sí, sí. </a:t>
            </a:r>
          </a:p>
          <a:p>
            <a:pPr>
              <a:buNone/>
            </a:pPr>
            <a:endParaRPr lang="es-CL" sz="6400" dirty="0" smtClean="0"/>
          </a:p>
          <a:p>
            <a:pPr>
              <a:buNone/>
            </a:pPr>
            <a:r>
              <a:rPr lang="es-CL" sz="6400" dirty="0" smtClean="0"/>
              <a:t>	</a:t>
            </a:r>
            <a:r>
              <a:rPr lang="es-CL" sz="6400" u="sng" dirty="0" smtClean="0"/>
              <a:t>Mi paso retrocedido,</a:t>
            </a:r>
          </a:p>
          <a:p>
            <a:pPr>
              <a:buNone/>
            </a:pPr>
            <a:r>
              <a:rPr lang="es-CL" sz="6400" dirty="0" smtClean="0"/>
              <a:t>	</a:t>
            </a:r>
            <a:r>
              <a:rPr lang="es-CL" sz="6400" u="sng" dirty="0" smtClean="0"/>
              <a:t> cuando el de ustedes avanza</a:t>
            </a:r>
            <a:r>
              <a:rPr lang="es-CL" sz="6400" dirty="0" smtClean="0"/>
              <a:t> </a:t>
            </a:r>
            <a:br>
              <a:rPr lang="es-CL" sz="6400" dirty="0" smtClean="0"/>
            </a:br>
            <a:r>
              <a:rPr lang="es-CL" sz="6400" dirty="0" smtClean="0"/>
              <a:t>el arco de las alianzas </a:t>
            </a:r>
          </a:p>
          <a:p>
            <a:pPr>
              <a:buNone/>
            </a:pPr>
            <a:r>
              <a:rPr lang="es-CL" sz="6400" dirty="0" smtClean="0"/>
              <a:t>	ha penetrado en mi nido </a:t>
            </a:r>
            <a:br>
              <a:rPr lang="es-CL" sz="6400" dirty="0" smtClean="0"/>
            </a:br>
            <a:r>
              <a:rPr lang="es-CL" sz="6400" dirty="0" smtClean="0"/>
              <a:t>con todo su colorido </a:t>
            </a:r>
          </a:p>
          <a:p>
            <a:pPr>
              <a:buNone/>
            </a:pPr>
            <a:r>
              <a:rPr lang="es-CL" sz="3000" dirty="0" smtClean="0"/>
              <a:t/>
            </a:r>
            <a:br>
              <a:rPr lang="es-CL" sz="3000" dirty="0" smtClean="0"/>
            </a:br>
            <a:r>
              <a:rPr lang="es-CL" sz="3000" dirty="0" smtClean="0"/>
              <a:t/>
            </a:r>
            <a:br>
              <a:rPr lang="es-CL" sz="3000" dirty="0" smtClean="0"/>
            </a:br>
            <a:r>
              <a:rPr lang="es-CL" sz="3000" dirty="0" smtClean="0"/>
              <a:t/>
            </a:r>
            <a:br>
              <a:rPr lang="es-CL" sz="3000" dirty="0" smtClean="0"/>
            </a:b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>
          <a:xfrm>
            <a:off x="4645025" y="285728"/>
            <a:ext cx="4041775" cy="621510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CL" dirty="0" smtClean="0"/>
              <a:t>	se ha paseado por mis venas </a:t>
            </a:r>
            <a:br>
              <a:rPr lang="es-CL" dirty="0" smtClean="0"/>
            </a:br>
            <a:r>
              <a:rPr lang="es-CL" dirty="0" smtClean="0"/>
              <a:t>y hasta la dura cadena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u="sng" dirty="0" smtClean="0"/>
              <a:t>con que nos ata el destino</a:t>
            </a:r>
            <a:r>
              <a:rPr lang="es-CL" dirty="0" smtClean="0"/>
              <a:t> </a:t>
            </a:r>
            <a:br>
              <a:rPr lang="es-CL" dirty="0" smtClean="0"/>
            </a:br>
            <a:r>
              <a:rPr lang="es-CL" dirty="0" smtClean="0"/>
              <a:t>es como un día bendecido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que alumbra mi alma serena 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Se va enredando, enredando, como en el muro la hiedra , y va brotando, brotando como el </a:t>
            </a:r>
            <a:r>
              <a:rPr lang="es-CL" dirty="0" err="1" smtClean="0"/>
              <a:t>musguito</a:t>
            </a:r>
            <a:r>
              <a:rPr lang="es-CL" dirty="0" smtClean="0"/>
              <a:t> en la piedra </a:t>
            </a:r>
            <a:br>
              <a:rPr lang="es-CL" dirty="0" smtClean="0"/>
            </a:br>
            <a:r>
              <a:rPr lang="es-CL" dirty="0" smtClean="0"/>
              <a:t>como el mus guito en la piedra, ay sí, sí, sí. 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Lo que puede el sentimiento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no lo ha podido el saber, </a:t>
            </a:r>
            <a:br>
              <a:rPr lang="es-CL" dirty="0" smtClean="0"/>
            </a:br>
            <a:r>
              <a:rPr lang="es-CL" dirty="0" smtClean="0"/>
              <a:t>ni el mas claro proceder	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 ni el más ancho pensamiento </a:t>
            </a:r>
            <a:br>
              <a:rPr lang="es-CL" dirty="0" smtClean="0"/>
            </a:br>
            <a:r>
              <a:rPr lang="es-CL" dirty="0" smtClean="0"/>
              <a:t>todo lo cambia el momento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colmado condescendiente, </a:t>
            </a:r>
            <a:br>
              <a:rPr lang="es-CL" dirty="0" smtClean="0"/>
            </a:br>
            <a:r>
              <a:rPr lang="es-CL" dirty="0" smtClean="0"/>
              <a:t>nos aleja dulcemente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 de rencores y violencias </a:t>
            </a:r>
            <a:br>
              <a:rPr lang="es-CL" dirty="0" smtClean="0"/>
            </a:br>
            <a:r>
              <a:rPr lang="es-CL" dirty="0" smtClean="0"/>
              <a:t>solo el amor con su ciencia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nos vuelve tan inocentes 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500042"/>
            <a:ext cx="4040188" cy="562612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CL" dirty="0" smtClean="0"/>
              <a:t>	Se va enredando, enredando, como en el muro la hiedra </a:t>
            </a:r>
            <a:br>
              <a:rPr lang="es-CL" dirty="0" smtClean="0"/>
            </a:br>
            <a:r>
              <a:rPr lang="es-CL" dirty="0" smtClean="0"/>
              <a:t>y va brotando, brotando como el mus guito en la piedra </a:t>
            </a:r>
            <a:br>
              <a:rPr lang="es-CL" dirty="0" smtClean="0"/>
            </a:br>
            <a:r>
              <a:rPr lang="es-CL" dirty="0" smtClean="0"/>
              <a:t>como el mus guito en la piedra, ay sí, sí, sí. 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u="sng" dirty="0" smtClean="0"/>
              <a:t>El amor es torbellino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de pureza original </a:t>
            </a:r>
            <a:br>
              <a:rPr lang="es-CL" dirty="0" smtClean="0"/>
            </a:br>
            <a:r>
              <a:rPr lang="es-CL" dirty="0" smtClean="0"/>
              <a:t>hasta el feroz animal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susurra su dulce trino, </a:t>
            </a:r>
            <a:br>
              <a:rPr lang="es-CL" dirty="0" smtClean="0"/>
            </a:br>
            <a:r>
              <a:rPr lang="es-CL" dirty="0" smtClean="0"/>
              <a:t>retiene a los peregrinos,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libera a los prisioneros, </a:t>
            </a:r>
            <a:br>
              <a:rPr lang="es-CL" dirty="0" smtClean="0"/>
            </a:br>
            <a:r>
              <a:rPr lang="es-CL" dirty="0" smtClean="0"/>
              <a:t>el amor con sus esmeros,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u="sng" dirty="0" smtClean="0"/>
              <a:t>al viejo lo vuelve niño</a:t>
            </a:r>
            <a:r>
              <a:rPr lang="es-CL" dirty="0" smtClean="0"/>
              <a:t> </a:t>
            </a:r>
            <a:br>
              <a:rPr lang="es-CL" dirty="0" smtClean="0"/>
            </a:br>
            <a:r>
              <a:rPr lang="es-CL" dirty="0" smtClean="0"/>
              <a:t>y al malo solo el cariño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lo vuelve puro y sincero 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428604"/>
            <a:ext cx="4041775" cy="569755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CL" dirty="0" smtClean="0"/>
              <a:t>	Se va enredando, enredando, como en el muro la hiedra , y va brotando, brotando como el mus guito en la piedra  como el mus guito en la piedra, ay sí, sí, sí. 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De par en par la ventana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se abrió como por encanto </a:t>
            </a:r>
            <a:br>
              <a:rPr lang="es-CL" dirty="0" smtClean="0"/>
            </a:br>
            <a:r>
              <a:rPr lang="es-CL" u="sng" dirty="0" smtClean="0"/>
              <a:t>entro el amor con su manto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como una tibia mañana </a:t>
            </a:r>
            <a:br>
              <a:rPr lang="es-CL" dirty="0" smtClean="0"/>
            </a:br>
            <a:r>
              <a:rPr lang="es-CL" dirty="0" smtClean="0"/>
              <a:t>y al son de su bella diana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 hizo brotar el jazmín, </a:t>
            </a:r>
            <a:br>
              <a:rPr lang="es-CL" dirty="0" smtClean="0"/>
            </a:br>
            <a:r>
              <a:rPr lang="es-CL" dirty="0" smtClean="0"/>
              <a:t>volando cual serafín 	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u="sng" dirty="0" smtClean="0"/>
              <a:t>al cielo le puso aretes</a:t>
            </a:r>
            <a:r>
              <a:rPr lang="es-CL" dirty="0" smtClean="0"/>
              <a:t> </a:t>
            </a:r>
            <a:br>
              <a:rPr lang="es-CL" dirty="0" smtClean="0"/>
            </a:br>
            <a:r>
              <a:rPr lang="es-CL" dirty="0" smtClean="0"/>
              <a:t>y mis años en diecisiete </a:t>
            </a:r>
          </a:p>
          <a:p>
            <a:pPr>
              <a:buNone/>
            </a:pPr>
            <a:r>
              <a:rPr lang="es-CL" dirty="0"/>
              <a:t>	</a:t>
            </a:r>
            <a:r>
              <a:rPr lang="es-CL" dirty="0" smtClean="0"/>
              <a:t>los convirtió el querubín 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Se va enredando, enredando, como en el muro la hiedra, y va brotando, brotando como el mus guito en la piedra como el </a:t>
            </a:r>
            <a:r>
              <a:rPr lang="es-CL" dirty="0" err="1" smtClean="0"/>
              <a:t>musguito</a:t>
            </a:r>
            <a:r>
              <a:rPr lang="es-CL" dirty="0" smtClean="0"/>
              <a:t> en la piedra, ay sí, sí, sí.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Quilapayun   La muralla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1462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pPr algn="l"/>
            <a:r>
              <a:rPr lang="es-CL" dirty="0" smtClean="0"/>
              <a:t>La muralla</a:t>
            </a:r>
            <a:endParaRPr lang="es-CL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928670"/>
            <a:ext cx="4040188" cy="592933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CL" dirty="0" smtClean="0"/>
              <a:t>	Para </a:t>
            </a:r>
            <a:r>
              <a:rPr lang="es-CL" dirty="0"/>
              <a:t>hacer esta muralla,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tráiganme todas las manos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los negros, sus manos negras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los blancos, sus blancas manos.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Una muralla que vaya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desde la playa hasta el monte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desde el monte hasta la playa,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allá sobre el horizonte.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—¡Tun, tun!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—¿Quién es?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—Una rosa y un clavel...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—¡Abre la muralla!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—¡Tun, tun!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—¿Quién es?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—El sable del coronel...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—¡Cierra la muralla!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—¡Tun, tun!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—¿Quién es?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—La paloma y el laurel...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—¡Abre la muralla!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—¡Tun, tun!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—¿Quién es?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—El gusano y el ciempiés...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—¡Cierra la muralla! 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85728"/>
            <a:ext cx="4041775" cy="65722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dirty="0" smtClean="0"/>
              <a:t>	Al corazón del amigo: </a:t>
            </a:r>
            <a:br>
              <a:rPr lang="es-CL" dirty="0" smtClean="0"/>
            </a:br>
            <a:r>
              <a:rPr lang="es-CL" dirty="0" smtClean="0"/>
              <a:t>abre la muralla; </a:t>
            </a:r>
            <a:br>
              <a:rPr lang="es-CL" dirty="0" smtClean="0"/>
            </a:br>
            <a:r>
              <a:rPr lang="es-CL" dirty="0" smtClean="0"/>
              <a:t>al veneno y al puñal: </a:t>
            </a:r>
            <a:br>
              <a:rPr lang="es-CL" dirty="0" smtClean="0"/>
            </a:br>
            <a:r>
              <a:rPr lang="es-CL" dirty="0" smtClean="0"/>
              <a:t>cierra la muralla; </a:t>
            </a:r>
            <a:br>
              <a:rPr lang="es-CL" dirty="0" smtClean="0"/>
            </a:br>
            <a:r>
              <a:rPr lang="es-CL" dirty="0" smtClean="0"/>
              <a:t>al mirto y la yerbabuena: </a:t>
            </a:r>
            <a:br>
              <a:rPr lang="es-CL" dirty="0" smtClean="0"/>
            </a:br>
            <a:r>
              <a:rPr lang="es-CL" dirty="0" smtClean="0"/>
              <a:t>abre la muralla; </a:t>
            </a:r>
            <a:br>
              <a:rPr lang="es-CL" dirty="0" smtClean="0"/>
            </a:br>
            <a:r>
              <a:rPr lang="es-CL" dirty="0" smtClean="0"/>
              <a:t>al diente de la serpiente: </a:t>
            </a:r>
            <a:br>
              <a:rPr lang="es-CL" dirty="0" smtClean="0"/>
            </a:br>
            <a:r>
              <a:rPr lang="es-CL" dirty="0" smtClean="0"/>
              <a:t>cierra la muralla; </a:t>
            </a:r>
            <a:br>
              <a:rPr lang="es-CL" dirty="0" smtClean="0"/>
            </a:br>
            <a:r>
              <a:rPr lang="es-CL" dirty="0" smtClean="0"/>
              <a:t>al corazón del amigo: </a:t>
            </a:r>
            <a:br>
              <a:rPr lang="es-CL" dirty="0" smtClean="0"/>
            </a:br>
            <a:r>
              <a:rPr lang="es-CL" dirty="0" smtClean="0"/>
              <a:t>abre la muralla; </a:t>
            </a:r>
            <a:br>
              <a:rPr lang="es-CL" dirty="0" smtClean="0"/>
            </a:br>
            <a:r>
              <a:rPr lang="es-CL" dirty="0" smtClean="0"/>
              <a:t>al ruiseñor en la flor… 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Alcemos esta muralla </a:t>
            </a:r>
            <a:br>
              <a:rPr lang="es-CL" dirty="0" smtClean="0"/>
            </a:br>
            <a:r>
              <a:rPr lang="es-CL" dirty="0" smtClean="0"/>
              <a:t>juntando todas las manos; </a:t>
            </a:r>
            <a:br>
              <a:rPr lang="es-CL" dirty="0" smtClean="0"/>
            </a:br>
            <a:r>
              <a:rPr lang="es-CL" dirty="0" smtClean="0"/>
              <a:t>los negros, sus manos negras </a:t>
            </a:r>
            <a:br>
              <a:rPr lang="es-CL" dirty="0" smtClean="0"/>
            </a:br>
            <a:r>
              <a:rPr lang="es-CL" dirty="0" smtClean="0"/>
              <a:t>los blancos, sus blancas manos. 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Una muralla que vaya </a:t>
            </a:r>
            <a:br>
              <a:rPr lang="es-CL" dirty="0" smtClean="0"/>
            </a:br>
            <a:r>
              <a:rPr lang="es-CL" dirty="0" smtClean="0"/>
              <a:t>desde la playa hasta el monte </a:t>
            </a:r>
            <a:br>
              <a:rPr lang="es-CL" dirty="0" smtClean="0"/>
            </a:br>
            <a:r>
              <a:rPr lang="es-CL" dirty="0" smtClean="0"/>
              <a:t>desde el monte hasta la playa, </a:t>
            </a:r>
            <a:br>
              <a:rPr lang="es-CL" dirty="0" smtClean="0"/>
            </a:br>
            <a:r>
              <a:rPr lang="es-CL" dirty="0" smtClean="0"/>
              <a:t>allá sobre el horizonte. 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Al corazón del amigo: </a:t>
            </a:r>
            <a:br>
              <a:rPr lang="es-CL" dirty="0" smtClean="0"/>
            </a:br>
            <a:r>
              <a:rPr lang="es-CL" dirty="0" smtClean="0"/>
              <a:t>abre la muralla; </a:t>
            </a:r>
            <a:br>
              <a:rPr lang="es-CL" dirty="0" smtClean="0"/>
            </a:br>
            <a:r>
              <a:rPr lang="es-CL" dirty="0" smtClean="0"/>
              <a:t>al veneno y al puñal: </a:t>
            </a:r>
            <a:br>
              <a:rPr lang="es-CL" dirty="0" smtClean="0"/>
            </a:br>
            <a:r>
              <a:rPr lang="es-CL" dirty="0" smtClean="0"/>
              <a:t>cierra la muralla; </a:t>
            </a:r>
            <a:br>
              <a:rPr lang="es-CL" dirty="0" smtClean="0"/>
            </a:br>
            <a:r>
              <a:rPr lang="es-CL" dirty="0" smtClean="0"/>
              <a:t>al mirto y la yerbabuena: </a:t>
            </a:r>
            <a:br>
              <a:rPr lang="es-CL" dirty="0" smtClean="0"/>
            </a:br>
            <a:r>
              <a:rPr lang="es-CL" dirty="0" smtClean="0"/>
              <a:t>abre la muralla; </a:t>
            </a:r>
            <a:br>
              <a:rPr lang="es-CL" dirty="0" smtClean="0"/>
            </a:br>
            <a:r>
              <a:rPr lang="es-CL" dirty="0" smtClean="0"/>
              <a:t>al diente de la serpiente: </a:t>
            </a:r>
            <a:br>
              <a:rPr lang="es-CL" dirty="0" smtClean="0"/>
            </a:br>
            <a:r>
              <a:rPr lang="es-CL" dirty="0" smtClean="0"/>
              <a:t>cierra la muralla; </a:t>
            </a:r>
            <a:br>
              <a:rPr lang="es-CL" dirty="0" smtClean="0"/>
            </a:br>
            <a:r>
              <a:rPr lang="es-CL" dirty="0" smtClean="0"/>
              <a:t>al corazón del amigo: </a:t>
            </a:r>
            <a:br>
              <a:rPr lang="es-CL" dirty="0" smtClean="0"/>
            </a:br>
            <a:r>
              <a:rPr lang="es-CL" dirty="0" smtClean="0"/>
              <a:t>abre la muralla; </a:t>
            </a:r>
            <a:br>
              <a:rPr lang="es-CL" dirty="0" smtClean="0"/>
            </a:br>
            <a:r>
              <a:rPr lang="es-CL" dirty="0" smtClean="0"/>
              <a:t>al ruiseñor en la flor…ABRE LA MURALLA!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457</Words>
  <Application>Microsoft Office PowerPoint</Application>
  <PresentationFormat>Presentación en pantalla (4:3)</PresentationFormat>
  <Paragraphs>321</Paragraphs>
  <Slides>31</Slides>
  <Notes>0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Poesía popular </vt:lpstr>
      <vt:lpstr>Diapositiva 2</vt:lpstr>
      <vt:lpstr>Diapositiva 3</vt:lpstr>
      <vt:lpstr>Diapositiva 4</vt:lpstr>
      <vt:lpstr>Diapositiva 5</vt:lpstr>
      <vt:lpstr>Clases de romances </vt:lpstr>
      <vt:lpstr>El romancero </vt:lpstr>
      <vt:lpstr>Diapositiva 8</vt:lpstr>
      <vt:lpstr>Diapositiva 9</vt:lpstr>
      <vt:lpstr>Cómo llega el Romance a Chile </vt:lpstr>
      <vt:lpstr>Diapositiva 11</vt:lpstr>
      <vt:lpstr>Diapositiva 12</vt:lpstr>
      <vt:lpstr>Diapositiva 13</vt:lpstr>
      <vt:lpstr>Diapositiva 14</vt:lpstr>
      <vt:lpstr>El siguiente romance chileno, fue recopilado por Violeta Parra de don Isaías Angulo, de Puente Alto, Provincia Cordillera de Santiago de Chile(*2). </vt:lpstr>
      <vt:lpstr>Del romance a la décima: canto a lo humano y lo divino</vt:lpstr>
      <vt:lpstr>Diapositiva 17</vt:lpstr>
      <vt:lpstr>Diapositiva 18</vt:lpstr>
      <vt:lpstr>Diapositiva 19</vt:lpstr>
      <vt:lpstr>Las dos razones/Contrapunto</vt:lpstr>
      <vt:lpstr>Diapositiva 21</vt:lpstr>
      <vt:lpstr>Diapositiva 22</vt:lpstr>
      <vt:lpstr>Diapositiva 23</vt:lpstr>
      <vt:lpstr>Canto nuevo chileno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La muralla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Poesía popular</dc:title>
  <dc:creator>Priscila</dc:creator>
  <cp:lastModifiedBy>Pauly</cp:lastModifiedBy>
  <cp:revision>20</cp:revision>
  <dcterms:created xsi:type="dcterms:W3CDTF">2014-06-15T20:18:53Z</dcterms:created>
  <dcterms:modified xsi:type="dcterms:W3CDTF">2015-10-22T16:26:57Z</dcterms:modified>
</cp:coreProperties>
</file>