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65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8" r:id="rId19"/>
    <p:sldId id="276" r:id="rId20"/>
    <p:sldId id="277" r:id="rId21"/>
    <p:sldId id="279" r:id="rId2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CC00"/>
    <a:srgbClr val="CCFF66"/>
    <a:srgbClr val="660066"/>
    <a:srgbClr val="FF66FF"/>
    <a:srgbClr val="FF5050"/>
    <a:srgbClr val="CC0066"/>
    <a:srgbClr val="0000FF"/>
    <a:srgbClr val="FFCC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89" autoAdjust="0"/>
    <p:restoredTop sz="94660"/>
  </p:normalViewPr>
  <p:slideViewPr>
    <p:cSldViewPr>
      <p:cViewPr>
        <p:scale>
          <a:sx n="80" d="100"/>
          <a:sy n="80" d="100"/>
        </p:scale>
        <p:origin x="-610" y="38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5B227-70B8-4D9D-BD50-84B88F44D0A8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8CF2D-5E24-4A0F-B473-5B9DDB71E2B3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2490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DA072-BB71-4A2F-B638-8E475A063437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9AE51-CC4A-48CF-8657-C1233422F963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103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9AE51-CC4A-48CF-8657-C1233422F963}" type="slidenum">
              <a:rPr lang="es-MX" smtClean="0"/>
              <a:pPr/>
              <a:t>10</a:t>
            </a:fld>
            <a:endParaRPr lang="es-MX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918407-AF24-4511-9DF9-397856C04352}" type="datetimeFigureOut">
              <a:rPr lang="es-MX" smtClean="0"/>
              <a:pPr/>
              <a:t>01/10/2015</a:t>
            </a:fld>
            <a:endParaRPr lang="es-MX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A36085-AEA7-4DE3-BEBA-DE24EACC6F33}" type="slidenum">
              <a:rPr lang="es-MX" smtClean="0"/>
              <a:pPr/>
              <a:t>‹Nº›</a:t>
            </a:fld>
            <a:endParaRPr lang="es-MX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980728"/>
            <a:ext cx="7854696" cy="4752528"/>
          </a:xfrm>
        </p:spPr>
        <p:txBody>
          <a:bodyPr>
            <a:normAutofit lnSpcReduction="10000"/>
          </a:bodyPr>
          <a:lstStyle/>
          <a:p>
            <a:pPr algn="l"/>
            <a:r>
              <a:rPr lang="es-MX" sz="40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REVIEW OF THE ACTIVE VOICE</a:t>
            </a:r>
          </a:p>
          <a:p>
            <a:pPr algn="l"/>
            <a:endParaRPr lang="es-MX" sz="4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4000" b="1" dirty="0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s-MX" sz="4000" b="1" dirty="0" err="1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structures</a:t>
            </a:r>
            <a:r>
              <a:rPr lang="es-MX" sz="4000" b="1" dirty="0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4000" b="1" dirty="0" err="1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that</a:t>
            </a:r>
            <a:r>
              <a:rPr lang="es-MX" sz="4000" b="1" dirty="0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4000" b="1" dirty="0" err="1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we</a:t>
            </a:r>
            <a:r>
              <a:rPr lang="es-MX" sz="4000" b="1" dirty="0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4000" b="1" dirty="0" err="1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have</a:t>
            </a:r>
            <a:r>
              <a:rPr lang="es-MX" sz="4000" b="1" dirty="0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4000" b="1" dirty="0" err="1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studied</a:t>
            </a:r>
            <a:r>
              <a:rPr lang="es-MX" sz="4000" b="1" dirty="0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 so </a:t>
            </a:r>
            <a:r>
              <a:rPr lang="es-MX" sz="4000" b="1" dirty="0" err="1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far</a:t>
            </a:r>
            <a:r>
              <a:rPr lang="es-MX" sz="4000" b="1" dirty="0" smtClean="0">
                <a:solidFill>
                  <a:srgbClr val="CCFF66"/>
                </a:solidFill>
                <a:latin typeface="Arial" pitchFamily="34" charset="0"/>
                <a:cs typeface="Arial" pitchFamily="34" charset="0"/>
              </a:rPr>
              <a:t> are in the </a:t>
            </a:r>
          </a:p>
          <a:p>
            <a:pPr algn="ctr"/>
            <a:r>
              <a:rPr lang="es-MX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“Active  </a:t>
            </a:r>
            <a:r>
              <a:rPr lang="es-MX" sz="40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Voice</a:t>
            </a:r>
            <a:r>
              <a:rPr lang="es-MX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algn="l"/>
            <a:endParaRPr lang="es-MX" sz="4000" dirty="0" smtClean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s-MX" sz="4000" b="1" dirty="0" smtClean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s-MX" sz="4000" b="1" dirty="0" err="1" smtClean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Person</a:t>
            </a:r>
            <a:r>
              <a:rPr lang="es-MX" sz="4000" b="1" dirty="0" smtClean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s-MX" sz="4000" b="1" dirty="0" err="1" smtClean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does</a:t>
            </a:r>
            <a:r>
              <a:rPr lang="es-MX" sz="4000" b="1" dirty="0" smtClean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 the </a:t>
            </a:r>
            <a:r>
              <a:rPr lang="es-MX" sz="4000" b="1" dirty="0" err="1" smtClean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action</a:t>
            </a:r>
            <a:endParaRPr lang="es-MX" sz="4000" b="1" dirty="0">
              <a:solidFill>
                <a:srgbClr val="FF66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836712"/>
            <a:ext cx="8136904" cy="936104"/>
          </a:xfrm>
        </p:spPr>
        <p:txBody>
          <a:bodyPr>
            <a:normAutofit/>
          </a:bodyPr>
          <a:lstStyle/>
          <a:p>
            <a:pPr algn="l"/>
            <a:r>
              <a:rPr lang="es-MX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3200" dirty="0" smtClean="0">
                <a:latin typeface="Arial" pitchFamily="34" charset="0"/>
                <a:cs typeface="Arial" pitchFamily="34" charset="0"/>
              </a:rPr>
              <a:t>EXAMPLES: (Active </a:t>
            </a:r>
            <a:r>
              <a:rPr lang="es-MX" sz="3200" dirty="0" err="1" smtClean="0">
                <a:latin typeface="Arial" pitchFamily="34" charset="0"/>
                <a:cs typeface="Arial" pitchFamily="34" charset="0"/>
              </a:rPr>
              <a:t>voice</a:t>
            </a:r>
            <a:r>
              <a:rPr lang="es-MX" sz="3200" dirty="0" smtClean="0">
                <a:latin typeface="Arial" pitchFamily="34" charset="0"/>
                <a:cs typeface="Arial" pitchFamily="34" charset="0"/>
              </a:rPr>
              <a:t> – Simple </a:t>
            </a:r>
            <a:r>
              <a:rPr lang="es-MX" sz="3200" dirty="0" err="1" smtClean="0">
                <a:latin typeface="Arial" pitchFamily="34" charset="0"/>
                <a:cs typeface="Arial" pitchFamily="34" charset="0"/>
              </a:rPr>
              <a:t>past</a:t>
            </a:r>
            <a:r>
              <a:rPr lang="es-MX" sz="3200" dirty="0" smtClean="0">
                <a:latin typeface="Arial" pitchFamily="34" charset="0"/>
                <a:cs typeface="Arial" pitchFamily="34" charset="0"/>
              </a:rPr>
              <a:t>) </a:t>
            </a:r>
            <a:endParaRPr lang="es-MX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988840"/>
            <a:ext cx="8568952" cy="3816424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es-MX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The teacher </a:t>
            </a:r>
            <a:r>
              <a:rPr lang="es-MX" sz="36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dropped the pen.</a:t>
            </a:r>
          </a:p>
          <a:p>
            <a:pPr algn="l"/>
            <a:endParaRPr lang="es-MX" sz="3600" dirty="0" smtClean="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s-MX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Peter </a:t>
            </a:r>
            <a:r>
              <a:rPr lang="es-MX" sz="36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invented </a:t>
            </a:r>
            <a:r>
              <a:rPr lang="es-MX" sz="3600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two</a:t>
            </a:r>
            <a:r>
              <a:rPr lang="es-MX" sz="36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new </a:t>
            </a:r>
            <a:r>
              <a:rPr lang="es-MX" sz="3600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computers</a:t>
            </a:r>
            <a:r>
              <a:rPr lang="es-MX" sz="36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MX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l">
              <a:buFont typeface="Arial" pitchFamily="34" charset="0"/>
              <a:buChar char="•"/>
            </a:pPr>
            <a:endParaRPr lang="es-MX" sz="3600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 typeface="Arial" pitchFamily="34" charset="0"/>
              <a:buChar char="•"/>
            </a:pPr>
            <a:r>
              <a:rPr lang="es-MX" sz="36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Bill and Tom </a:t>
            </a:r>
            <a:r>
              <a:rPr lang="es-MX" sz="36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wrote a book. </a:t>
            </a:r>
          </a:p>
          <a:p>
            <a:pPr algn="l">
              <a:buFont typeface="Arial" pitchFamily="34" charset="0"/>
              <a:buChar char="•"/>
            </a:pPr>
            <a:endParaRPr lang="es-MX" sz="3600" dirty="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851648" cy="1368152"/>
          </a:xfrm>
        </p:spPr>
        <p:txBody>
          <a:bodyPr/>
          <a:lstStyle/>
          <a:p>
            <a:pPr algn="ctr"/>
            <a:r>
              <a:rPr lang="es-MX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smtClean="0">
                <a:solidFill>
                  <a:srgbClr val="FAC072"/>
                </a:solidFill>
                <a:latin typeface="Arial" pitchFamily="34" charset="0"/>
                <a:cs typeface="Arial" pitchFamily="34" charset="0"/>
              </a:rPr>
              <a:t>PASSIVE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VOICE</a:t>
            </a:r>
            <a:endParaRPr lang="es-MX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404664"/>
            <a:ext cx="7854696" cy="583264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All the structures we have studied in these examples can be used in the PASSIVE VOICE</a:t>
            </a:r>
            <a:endParaRPr lang="es-MX" sz="4000" b="1" dirty="0" smtClean="0">
              <a:solidFill>
                <a:srgbClr val="FF66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The passive  -  Formal.</a:t>
            </a:r>
          </a:p>
          <a:p>
            <a:pPr algn="ctr"/>
            <a:endParaRPr lang="es-MX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The person who does the action is NOT important, or unknown.</a:t>
            </a:r>
            <a:endParaRPr lang="es-MX" sz="4000" b="1" dirty="0" smtClean="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s-MX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552" y="2636912"/>
          <a:ext cx="7776864" cy="310893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808311"/>
                <a:gridCol w="2376265"/>
                <a:gridCol w="2592288"/>
              </a:tblGrid>
              <a:tr h="960107">
                <a:tc>
                  <a:txBody>
                    <a:bodyPr/>
                    <a:lstStyle/>
                    <a:p>
                      <a:endParaRPr lang="es-MX" sz="3600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6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by</a:t>
                      </a:r>
                      <a:r>
                        <a:rPr lang="es-MX" sz="36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the teacher</a:t>
                      </a:r>
                      <a:endParaRPr lang="es-MX" sz="3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0107">
                <a:tc gridSpan="3">
                  <a:txBody>
                    <a:bodyPr/>
                    <a:lstStyle/>
                    <a:p>
                      <a:pPr algn="ctr"/>
                      <a:r>
                        <a:rPr lang="es-MX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PASSIVE</a:t>
                      </a:r>
                      <a:r>
                        <a:rPr lang="es-MX" sz="28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VOICE</a:t>
                      </a:r>
                      <a:endParaRPr lang="es-MX" sz="2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960107">
                <a:tc>
                  <a:txBody>
                    <a:bodyPr/>
                    <a:lstStyle/>
                    <a:p>
                      <a:pPr algn="ctr"/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2800" dirty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99592" y="549261"/>
            <a:ext cx="69117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Active voice: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teacher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CC6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dropped the pen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Flecha derecha"/>
          <p:cNvSpPr/>
          <p:nvPr/>
        </p:nvSpPr>
        <p:spPr>
          <a:xfrm rot="1226018">
            <a:off x="2249255" y="1987699"/>
            <a:ext cx="3384376" cy="50405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39552" y="227687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Passive </a:t>
            </a:r>
            <a:r>
              <a:rPr lang="es-MX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voice</a:t>
            </a:r>
            <a:endParaRPr lang="es-MX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552" y="2636912"/>
          <a:ext cx="7776864" cy="3520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32248"/>
                <a:gridCol w="3312368"/>
                <a:gridCol w="2232248"/>
              </a:tblGrid>
              <a:tr h="960107">
                <a:tc>
                  <a:txBody>
                    <a:bodyPr/>
                    <a:lstStyle/>
                    <a:p>
                      <a:r>
                        <a:rPr lang="es-MX" sz="3600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  <a:r>
                        <a:rPr lang="es-MX" sz="3600" baseline="0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 pen</a:t>
                      </a:r>
                      <a:endParaRPr lang="es-MX" sz="3600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6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by</a:t>
                      </a:r>
                      <a:r>
                        <a:rPr lang="es-MX" sz="36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the teacher</a:t>
                      </a:r>
                      <a:endParaRPr lang="es-MX" sz="3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0107">
                <a:tc gridSpan="3">
                  <a:txBody>
                    <a:bodyPr/>
                    <a:lstStyle/>
                    <a:p>
                      <a:pPr algn="ctr"/>
                      <a:r>
                        <a:rPr lang="es-MX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PASSIVE</a:t>
                      </a:r>
                      <a:r>
                        <a:rPr lang="es-MX" sz="28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VOICE</a:t>
                      </a:r>
                      <a:endParaRPr lang="es-MX" sz="2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960107">
                <a:tc>
                  <a:txBody>
                    <a:bodyPr/>
                    <a:lstStyle/>
                    <a:p>
                      <a:pPr algn="ctr"/>
                      <a:endParaRPr lang="es-MX" sz="2800" dirty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WAS </a:t>
                      </a:r>
                      <a:r>
                        <a:rPr lang="es-MX" sz="28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or</a:t>
                      </a:r>
                      <a:r>
                        <a:rPr lang="es-MX" sz="2800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WERE</a:t>
                      </a:r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s-MX" sz="28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Past</a:t>
                      </a: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28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Participle</a:t>
                      </a:r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27584" y="980728"/>
            <a:ext cx="69117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teacher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CC6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dropped the pen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Flecha derecha"/>
          <p:cNvSpPr/>
          <p:nvPr/>
        </p:nvSpPr>
        <p:spPr>
          <a:xfrm rot="9519452">
            <a:off x="1837808" y="1920794"/>
            <a:ext cx="3259028" cy="379827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475656" y="2636912"/>
          <a:ext cx="6096000" cy="230425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0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s-MX" sz="320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THE PEN</a:t>
                      </a:r>
                      <a:endParaRPr lang="es-MX" sz="3200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WAS </a:t>
                      </a:r>
                      <a:r>
                        <a:rPr lang="es-MX" sz="3200" b="1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or</a:t>
                      </a:r>
                      <a:r>
                        <a:rPr lang="es-MX" sz="3200" b="1" baseline="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 WERE?</a:t>
                      </a:r>
                      <a:endParaRPr lang="es-MX" sz="3200" b="1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475656" y="2636912"/>
          <a:ext cx="6096000" cy="230425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0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s-MX" sz="320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THE PEN</a:t>
                      </a:r>
                      <a:endParaRPr lang="es-MX" sz="3200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3200" b="1" dirty="0" smtClean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WAS </a:t>
                      </a:r>
                      <a:r>
                        <a:rPr lang="es-MX" sz="32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s-MX" sz="32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Past</a:t>
                      </a:r>
                      <a:r>
                        <a:rPr lang="es-MX" sz="32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32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Participle</a:t>
                      </a:r>
                      <a:endParaRPr lang="es-MX" sz="32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MX" sz="3200" b="1" dirty="0">
                        <a:solidFill>
                          <a:srgbClr val="FF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91680" y="1988840"/>
            <a:ext cx="6120680" cy="267765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DROP</a:t>
            </a:r>
          </a:p>
          <a:p>
            <a:pPr algn="ctr"/>
            <a:endParaRPr lang="es-MX" sz="2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800" dirty="0" smtClean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PAST PARTICIPLE?</a:t>
            </a:r>
          </a:p>
          <a:p>
            <a:pPr algn="ctr"/>
            <a:endParaRPr lang="es-MX" sz="2800" dirty="0" smtClean="0">
              <a:solidFill>
                <a:srgbClr val="FF66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MX" sz="2800" dirty="0">
              <a:latin typeface="Arial" pitchFamily="34" charset="0"/>
              <a:cs typeface="Arial" pitchFamily="34" charset="0"/>
            </a:endParaRPr>
          </a:p>
          <a:p>
            <a:endParaRPr lang="es-MX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779912" y="3789040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Arial" pitchFamily="34" charset="0"/>
                <a:cs typeface="Arial" pitchFamily="34" charset="0"/>
              </a:rPr>
              <a:t>DROP</a:t>
            </a:r>
            <a:r>
              <a:rPr lang="es-MX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PED</a:t>
            </a:r>
            <a:endParaRPr lang="es-MX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552" y="2636912"/>
          <a:ext cx="7776864" cy="3520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32248"/>
                <a:gridCol w="3312368"/>
                <a:gridCol w="2232248"/>
              </a:tblGrid>
              <a:tr h="960107">
                <a:tc>
                  <a:txBody>
                    <a:bodyPr/>
                    <a:lstStyle/>
                    <a:p>
                      <a:r>
                        <a:rPr lang="es-MX" sz="3600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  <a:r>
                        <a:rPr lang="es-MX" sz="3600" baseline="0" dirty="0" smtClean="0">
                          <a:solidFill>
                            <a:srgbClr val="660066"/>
                          </a:solidFill>
                          <a:latin typeface="Arial" pitchFamily="34" charset="0"/>
                          <a:cs typeface="Arial" pitchFamily="34" charset="0"/>
                        </a:rPr>
                        <a:t> pen</a:t>
                      </a:r>
                      <a:endParaRPr lang="es-MX" sz="3600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3600" dirty="0" err="1" smtClean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was</a:t>
                      </a:r>
                      <a:r>
                        <a:rPr lang="es-MX" sz="3600" baseline="0" dirty="0" smtClean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 dropped</a:t>
                      </a:r>
                      <a:endParaRPr lang="es-MX" sz="3600" dirty="0">
                        <a:solidFill>
                          <a:srgbClr val="FF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6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by</a:t>
                      </a:r>
                      <a:r>
                        <a:rPr lang="es-MX" sz="36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the teacher</a:t>
                      </a:r>
                      <a:endParaRPr lang="es-MX" sz="3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0107">
                <a:tc gridSpan="3">
                  <a:txBody>
                    <a:bodyPr/>
                    <a:lstStyle/>
                    <a:p>
                      <a:pPr algn="ctr"/>
                      <a:r>
                        <a:rPr lang="es-MX" sz="2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PASSIVE</a:t>
                      </a:r>
                      <a:r>
                        <a:rPr lang="es-MX" sz="2800" b="1" baseline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VOICE</a:t>
                      </a:r>
                      <a:endParaRPr lang="es-MX" sz="2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960107">
                <a:tc>
                  <a:txBody>
                    <a:bodyPr/>
                    <a:lstStyle/>
                    <a:p>
                      <a:pPr algn="ctr"/>
                      <a:endParaRPr lang="es-MX" sz="2800" dirty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WAS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s-MX" sz="28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Past</a:t>
                      </a: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28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Participle</a:t>
                      </a:r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27584" y="980728"/>
            <a:ext cx="6911752" cy="52322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teacher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dropped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FFCC66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the pen.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6 Conector recto de flecha"/>
          <p:cNvCxnSpPr/>
          <p:nvPr/>
        </p:nvCxnSpPr>
        <p:spPr>
          <a:xfrm flipH="1">
            <a:off x="2411760" y="1484784"/>
            <a:ext cx="2376264" cy="1224136"/>
          </a:xfrm>
          <a:prstGeom prst="straightConnector1">
            <a:avLst/>
          </a:prstGeom>
          <a:ln w="38100">
            <a:solidFill>
              <a:srgbClr val="FF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3 Flecha derecha"/>
          <p:cNvSpPr/>
          <p:nvPr/>
        </p:nvSpPr>
        <p:spPr>
          <a:xfrm rot="5400000">
            <a:off x="3357756" y="1834932"/>
            <a:ext cx="1080121" cy="379827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FFFF00"/>
              </a:solidFill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2555776" y="1484784"/>
            <a:ext cx="4032448" cy="1296144"/>
          </a:xfrm>
          <a:prstGeom prst="straightConnector1">
            <a:avLst/>
          </a:prstGeom>
          <a:ln w="127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619672" y="1988840"/>
          <a:ext cx="6096000" cy="34763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0"/>
              </a:tblGrid>
              <a:tr h="1556060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Active </a:t>
                      </a:r>
                      <a:r>
                        <a:rPr lang="es-MX" sz="24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Voice</a:t>
                      </a:r>
                      <a:r>
                        <a:rPr lang="es-MX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 algn="ctr"/>
                      <a:endParaRPr lang="es-MX" sz="24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MX" sz="2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  <a:r>
                        <a:rPr lang="es-MX" sz="2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teacher dropped the pen.</a:t>
                      </a:r>
                      <a:endParaRPr lang="es-MX" sz="2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556060"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Passive </a:t>
                      </a:r>
                      <a:r>
                        <a:rPr lang="es-MX" sz="24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Voice</a:t>
                      </a:r>
                      <a:r>
                        <a:rPr lang="es-MX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es-MX" sz="2400" b="1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s-MX" sz="2400" b="1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  <a:r>
                        <a:rPr lang="es-MX" sz="2400" b="1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pen </a:t>
                      </a:r>
                      <a:r>
                        <a:rPr lang="es-MX" sz="2400" b="1" baseline="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was</a:t>
                      </a:r>
                      <a:r>
                        <a:rPr lang="es-MX" sz="2400" b="1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dropped </a:t>
                      </a:r>
                      <a:r>
                        <a:rPr lang="es-MX" sz="2400" b="1" baseline="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by</a:t>
                      </a:r>
                      <a:r>
                        <a:rPr lang="es-MX" sz="2400" b="1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the teacher.</a:t>
                      </a:r>
                      <a:endParaRPr lang="es-MX" sz="2400" b="1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MX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MX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404664"/>
            <a:ext cx="7854696" cy="1008112"/>
          </a:xfrm>
        </p:spPr>
        <p:txBody>
          <a:bodyPr/>
          <a:lstStyle/>
          <a:p>
            <a:pPr algn="l"/>
            <a:r>
              <a:rPr lang="es-MX" dirty="0" err="1" smtClean="0"/>
              <a:t>Example</a:t>
            </a:r>
            <a:r>
              <a:rPr lang="es-MX" dirty="0" smtClean="0"/>
              <a:t> #2</a:t>
            </a:r>
          </a:p>
          <a:p>
            <a:pPr algn="l"/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539552" y="2348880"/>
          <a:ext cx="7776864" cy="288032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808311"/>
                <a:gridCol w="2376265"/>
                <a:gridCol w="2592288"/>
              </a:tblGrid>
              <a:tr h="960107">
                <a:tc>
                  <a:txBody>
                    <a:bodyPr/>
                    <a:lstStyle/>
                    <a:p>
                      <a:endParaRPr lang="es-MX" sz="3600" dirty="0">
                        <a:solidFill>
                          <a:srgbClr val="66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36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by</a:t>
                      </a:r>
                      <a:r>
                        <a:rPr lang="es-MX" sz="36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Peter</a:t>
                      </a:r>
                      <a:endParaRPr lang="es-MX" sz="36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0107">
                <a:tc gridSpan="3">
                  <a:txBody>
                    <a:bodyPr/>
                    <a:lstStyle/>
                    <a:p>
                      <a:pPr algn="ctr"/>
                      <a:r>
                        <a:rPr lang="es-MX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PASSIVE</a:t>
                      </a:r>
                      <a:r>
                        <a:rPr lang="es-MX" sz="28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VOICE</a:t>
                      </a:r>
                      <a:endParaRPr lang="es-MX" sz="2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960107">
                <a:tc>
                  <a:txBody>
                    <a:bodyPr/>
                    <a:lstStyle/>
                    <a:p>
                      <a:pPr algn="ctr"/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MX" sz="2800" dirty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1475656" y="980728"/>
            <a:ext cx="59554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Peter </a:t>
            </a:r>
            <a:r>
              <a:rPr lang="es-MX" sz="28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invented </a:t>
            </a:r>
            <a:r>
              <a:rPr lang="es-MX" sz="2800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two</a:t>
            </a:r>
            <a:r>
              <a:rPr lang="es-MX" sz="28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new </a:t>
            </a:r>
            <a:r>
              <a:rPr lang="es-MX" sz="2800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computers</a:t>
            </a:r>
            <a:r>
              <a:rPr lang="es-MX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MX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5 Flecha derecha"/>
          <p:cNvSpPr/>
          <p:nvPr/>
        </p:nvSpPr>
        <p:spPr>
          <a:xfrm rot="740377">
            <a:off x="2352345" y="1788684"/>
            <a:ext cx="3572477" cy="50405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3568" y="2276872"/>
          <a:ext cx="7203756" cy="347469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72208"/>
                <a:gridCol w="3630532"/>
                <a:gridCol w="1701016"/>
              </a:tblGrid>
              <a:tr h="960107">
                <a:tc>
                  <a:txBody>
                    <a:bodyPr/>
                    <a:lstStyle/>
                    <a:p>
                      <a:r>
                        <a:rPr lang="es-MX" sz="24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Two</a:t>
                      </a:r>
                      <a:r>
                        <a:rPr lang="es-MX" sz="2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new </a:t>
                      </a:r>
                      <a:r>
                        <a:rPr lang="es-MX" sz="24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computers</a:t>
                      </a:r>
                      <a:endParaRPr lang="es-MX" sz="24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by</a:t>
                      </a:r>
                      <a:r>
                        <a:rPr lang="es-MX" sz="24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Peter</a:t>
                      </a:r>
                      <a:endParaRPr lang="es-MX" sz="24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s-MX" sz="24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0107">
                <a:tc gridSpan="3"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PASSIVE</a:t>
                      </a:r>
                      <a:r>
                        <a:rPr lang="es-MX" sz="24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VOICE</a:t>
                      </a:r>
                      <a:endParaRPr lang="es-MX" sz="2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960107">
                <a:tc>
                  <a:txBody>
                    <a:bodyPr/>
                    <a:lstStyle/>
                    <a:p>
                      <a:pPr algn="ctr"/>
                      <a:endParaRPr lang="es-MX" sz="24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WAS </a:t>
                      </a:r>
                      <a:r>
                        <a:rPr lang="es-MX" sz="24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or</a:t>
                      </a:r>
                      <a:r>
                        <a:rPr lang="es-MX" sz="2400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WERE</a:t>
                      </a:r>
                      <a:endParaRPr lang="es-MX" sz="24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4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s-MX" sz="24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Past</a:t>
                      </a:r>
                      <a:r>
                        <a:rPr lang="es-MX" sz="24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24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Participle</a:t>
                      </a:r>
                      <a:endParaRPr lang="es-MX" sz="24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MX" sz="24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MX" sz="24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Flecha derecha"/>
          <p:cNvSpPr/>
          <p:nvPr/>
        </p:nvSpPr>
        <p:spPr>
          <a:xfrm rot="9364584">
            <a:off x="1838517" y="1506524"/>
            <a:ext cx="2527785" cy="278197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259632" y="548680"/>
            <a:ext cx="6841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3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Peter </a:t>
            </a:r>
            <a:r>
              <a:rPr lang="es-MX" sz="32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invented </a:t>
            </a:r>
            <a:r>
              <a:rPr lang="es-MX" sz="3200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two</a:t>
            </a:r>
            <a:r>
              <a:rPr lang="es-MX" sz="32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new </a:t>
            </a:r>
            <a:r>
              <a:rPr lang="es-MX" sz="3200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computers</a:t>
            </a:r>
            <a:r>
              <a:rPr lang="es-MX" sz="32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MX" sz="3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547664" y="1844824"/>
          <a:ext cx="6096000" cy="230425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0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s-MX" sz="3200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Two</a:t>
                      </a:r>
                      <a:r>
                        <a:rPr lang="es-MX" sz="3200" baseline="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 new </a:t>
                      </a:r>
                      <a:r>
                        <a:rPr lang="es-MX" sz="3200" baseline="0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computers</a:t>
                      </a:r>
                      <a:endParaRPr lang="es-MX" sz="3200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s-MX" sz="3200" b="1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WAS </a:t>
                      </a:r>
                      <a:r>
                        <a:rPr lang="es-MX" sz="3200" b="1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or</a:t>
                      </a:r>
                      <a:r>
                        <a:rPr lang="es-MX" sz="3200" b="1" baseline="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 WERE?</a:t>
                      </a:r>
                      <a:endParaRPr lang="es-MX" sz="3200" b="1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547664" y="1700808"/>
          <a:ext cx="6096000" cy="230425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96000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s-MX" sz="3200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Two</a:t>
                      </a:r>
                      <a:r>
                        <a:rPr lang="es-MX" sz="3200" baseline="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 new </a:t>
                      </a:r>
                      <a:r>
                        <a:rPr lang="es-MX" sz="3200" baseline="0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computers</a:t>
                      </a:r>
                      <a:endParaRPr lang="es-MX" sz="3200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s-MX" sz="3200" b="1" baseline="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 WERE+ </a:t>
                      </a:r>
                      <a:r>
                        <a:rPr lang="es-MX" sz="3200" b="1" baseline="0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past</a:t>
                      </a:r>
                      <a:r>
                        <a:rPr lang="es-MX" sz="3200" b="1" baseline="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3200" b="1" baseline="0" dirty="0" err="1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participle</a:t>
                      </a:r>
                      <a:r>
                        <a:rPr lang="es-MX" sz="3200" b="1" baseline="0" dirty="0" smtClean="0">
                          <a:solidFill>
                            <a:srgbClr val="7030A0"/>
                          </a:solidFill>
                          <a:latin typeface="Arial" pitchFamily="34" charset="0"/>
                          <a:cs typeface="Arial" pitchFamily="34" charset="0"/>
                        </a:rPr>
                        <a:t>?</a:t>
                      </a:r>
                      <a:endParaRPr lang="es-MX" sz="3200" b="1" dirty="0">
                        <a:solidFill>
                          <a:srgbClr val="7030A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19672" y="1988840"/>
            <a:ext cx="6120680" cy="267765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s-MX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INVENT</a:t>
            </a:r>
          </a:p>
          <a:p>
            <a:pPr algn="ctr"/>
            <a:endParaRPr lang="es-MX" sz="2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800" dirty="0" smtClean="0">
                <a:solidFill>
                  <a:srgbClr val="FF66FF"/>
                </a:solidFill>
                <a:latin typeface="Arial" pitchFamily="34" charset="0"/>
                <a:cs typeface="Arial" pitchFamily="34" charset="0"/>
              </a:rPr>
              <a:t>PAST PARTICIPLE?</a:t>
            </a:r>
          </a:p>
          <a:p>
            <a:pPr algn="ctr"/>
            <a:endParaRPr lang="es-MX" sz="2800" dirty="0" smtClean="0">
              <a:solidFill>
                <a:srgbClr val="FF66FF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MX" sz="2800" dirty="0" smtClean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  <a:p>
            <a:endParaRPr lang="es-MX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3419872" y="3717032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smtClean="0">
                <a:latin typeface="Arial" pitchFamily="34" charset="0"/>
                <a:cs typeface="Arial" pitchFamily="34" charset="0"/>
              </a:rPr>
              <a:t>INVEN</a:t>
            </a:r>
            <a:r>
              <a:rPr lang="es-MX" sz="3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TED</a:t>
            </a:r>
            <a:endParaRPr lang="es-MX" sz="32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3568" y="2348880"/>
          <a:ext cx="7416824" cy="31443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55435"/>
                <a:gridCol w="116840"/>
                <a:gridCol w="2884320"/>
                <a:gridCol w="2060229"/>
              </a:tblGrid>
              <a:tr h="1224136">
                <a:tc>
                  <a:txBody>
                    <a:bodyPr/>
                    <a:lstStyle/>
                    <a:p>
                      <a:r>
                        <a:rPr lang="es-MX" sz="32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Two</a:t>
                      </a:r>
                      <a:r>
                        <a:rPr lang="es-MX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new </a:t>
                      </a:r>
                      <a:r>
                        <a:rPr lang="es-MX" sz="32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computers</a:t>
                      </a:r>
                      <a:endParaRPr lang="es-MX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MX" sz="3200" dirty="0" smtClean="0">
                        <a:solidFill>
                          <a:srgbClr val="FF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s-MX" sz="3200" dirty="0" err="1" smtClean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were</a:t>
                      </a:r>
                      <a:r>
                        <a:rPr lang="es-MX" sz="3200" dirty="0" smtClean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 invented</a:t>
                      </a:r>
                      <a:endParaRPr lang="es-MX" sz="3200" dirty="0">
                        <a:solidFill>
                          <a:srgbClr val="FF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sz="3200" dirty="0">
                        <a:solidFill>
                          <a:srgbClr val="FF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3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32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by</a:t>
                      </a:r>
                      <a:r>
                        <a:rPr lang="es-MX" sz="3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Peter</a:t>
                      </a:r>
                      <a:endParaRPr lang="es-MX" sz="3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0107">
                <a:tc gridSpan="4">
                  <a:txBody>
                    <a:bodyPr/>
                    <a:lstStyle/>
                    <a:p>
                      <a:pPr algn="ctr"/>
                      <a:r>
                        <a:rPr lang="es-MX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</a:t>
                      </a:r>
                    </a:p>
                    <a:p>
                      <a:pPr algn="ctr"/>
                      <a:r>
                        <a:rPr lang="es-MX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PASSIVE</a:t>
                      </a:r>
                      <a:r>
                        <a:rPr lang="es-MX" sz="28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VOICE</a:t>
                      </a:r>
                      <a:endParaRPr lang="es-MX" sz="2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960107">
                <a:tc gridSpan="2">
                  <a:txBody>
                    <a:bodyPr/>
                    <a:lstStyle/>
                    <a:p>
                      <a:pPr algn="ctr"/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WERE</a:t>
                      </a:r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s-MX" sz="28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Past</a:t>
                      </a: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28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Participle</a:t>
                      </a:r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1403648" y="548680"/>
            <a:ext cx="68419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3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Peter </a:t>
            </a:r>
            <a:r>
              <a:rPr lang="es-MX" sz="32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invented </a:t>
            </a:r>
            <a:r>
              <a:rPr lang="es-MX" sz="3200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two</a:t>
            </a:r>
            <a:r>
              <a:rPr lang="es-MX" sz="32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new </a:t>
            </a:r>
            <a:r>
              <a:rPr lang="es-MX" sz="3200" dirty="0" err="1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computers</a:t>
            </a:r>
            <a:r>
              <a:rPr lang="es-MX" sz="3200" dirty="0" smtClean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s-MX" sz="32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cxnSp>
        <p:nvCxnSpPr>
          <p:cNvPr id="6" name="5 Conector recto de flecha"/>
          <p:cNvCxnSpPr/>
          <p:nvPr/>
        </p:nvCxnSpPr>
        <p:spPr>
          <a:xfrm flipH="1">
            <a:off x="2555776" y="1052736"/>
            <a:ext cx="1872208" cy="1296144"/>
          </a:xfrm>
          <a:prstGeom prst="straightConnector1">
            <a:avLst/>
          </a:prstGeom>
          <a:ln w="19050">
            <a:solidFill>
              <a:srgbClr val="FFCC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Flecha derecha"/>
          <p:cNvSpPr/>
          <p:nvPr/>
        </p:nvSpPr>
        <p:spPr>
          <a:xfrm rot="5400000">
            <a:off x="3131839" y="1772816"/>
            <a:ext cx="1656184" cy="216024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>
              <a:solidFill>
                <a:srgbClr val="FFFF00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2555776" y="1052736"/>
            <a:ext cx="3888432" cy="1440160"/>
          </a:xfrm>
          <a:prstGeom prst="straightConnector1">
            <a:avLst/>
          </a:prstGeom>
          <a:ln w="127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3568" y="2348880"/>
          <a:ext cx="7416824" cy="31443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55435"/>
                <a:gridCol w="116840"/>
                <a:gridCol w="2884320"/>
                <a:gridCol w="2060229"/>
              </a:tblGrid>
              <a:tr h="1224136">
                <a:tc>
                  <a:txBody>
                    <a:bodyPr/>
                    <a:lstStyle/>
                    <a:p>
                      <a:r>
                        <a:rPr lang="es-MX" sz="32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Two</a:t>
                      </a:r>
                      <a:r>
                        <a:rPr lang="es-MX" sz="3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new </a:t>
                      </a:r>
                      <a:r>
                        <a:rPr lang="es-MX" sz="3200" dirty="0" err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computers</a:t>
                      </a:r>
                      <a:endParaRPr lang="es-MX" sz="3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MX" sz="3200" dirty="0" smtClean="0">
                        <a:solidFill>
                          <a:srgbClr val="FF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s-MX" sz="3200" dirty="0" err="1" smtClean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were</a:t>
                      </a:r>
                      <a:r>
                        <a:rPr lang="es-MX" sz="3200" dirty="0" smtClean="0">
                          <a:solidFill>
                            <a:srgbClr val="FF0066"/>
                          </a:solidFill>
                          <a:latin typeface="Arial" pitchFamily="34" charset="0"/>
                          <a:cs typeface="Arial" pitchFamily="34" charset="0"/>
                        </a:rPr>
                        <a:t> invented</a:t>
                      </a:r>
                      <a:endParaRPr lang="es-MX" sz="3200" dirty="0">
                        <a:solidFill>
                          <a:srgbClr val="FF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sz="3200" dirty="0">
                        <a:solidFill>
                          <a:srgbClr val="FF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3200" dirty="0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3200" dirty="0" err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by</a:t>
                      </a:r>
                      <a:r>
                        <a:rPr lang="es-MX" sz="3200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Peter</a:t>
                      </a:r>
                      <a:endParaRPr lang="es-MX" sz="3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0107">
                <a:tc gridSpan="4">
                  <a:txBody>
                    <a:bodyPr/>
                    <a:lstStyle/>
                    <a:p>
                      <a:pPr algn="ctr"/>
                      <a:r>
                        <a:rPr lang="es-MX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</a:t>
                      </a:r>
                    </a:p>
                    <a:p>
                      <a:pPr algn="ctr"/>
                      <a:r>
                        <a:rPr lang="es-MX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PASSIVE</a:t>
                      </a:r>
                      <a:r>
                        <a:rPr lang="es-MX" sz="28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VOICE</a:t>
                      </a:r>
                      <a:endParaRPr lang="es-MX" sz="2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960107">
                <a:tc gridSpan="2">
                  <a:txBody>
                    <a:bodyPr/>
                    <a:lstStyle/>
                    <a:p>
                      <a:pPr algn="ctr"/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WERE</a:t>
                      </a:r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+ </a:t>
                      </a:r>
                      <a:r>
                        <a:rPr lang="es-MX" sz="28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Past</a:t>
                      </a:r>
                      <a:r>
                        <a:rPr lang="es-MX" sz="280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280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Participle</a:t>
                      </a:r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576" y="1484784"/>
          <a:ext cx="7416824" cy="34763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7416824"/>
              </a:tblGrid>
              <a:tr h="1556060">
                <a:tc>
                  <a:txBody>
                    <a:bodyPr/>
                    <a:lstStyle/>
                    <a:p>
                      <a:pPr algn="ctr"/>
                      <a:r>
                        <a:rPr lang="es-MX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Active </a:t>
                      </a:r>
                      <a:r>
                        <a:rPr lang="es-MX" sz="2400" dirty="0" err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Voice</a:t>
                      </a:r>
                      <a:r>
                        <a:rPr lang="es-MX" sz="2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 algn="ctr"/>
                      <a:endParaRPr lang="es-MX" sz="24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s-MX" sz="24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Peter</a:t>
                      </a:r>
                      <a:r>
                        <a:rPr lang="es-MX" sz="2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invented </a:t>
                      </a:r>
                      <a:r>
                        <a:rPr lang="es-MX" sz="2400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two</a:t>
                      </a:r>
                      <a:r>
                        <a:rPr lang="es-MX" sz="2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new </a:t>
                      </a:r>
                      <a:r>
                        <a:rPr lang="es-MX" sz="2400" baseline="0" dirty="0" err="1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computers</a:t>
                      </a:r>
                      <a:r>
                        <a:rPr lang="es-MX" sz="2400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s-MX" sz="2400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556060"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Passive </a:t>
                      </a:r>
                      <a:r>
                        <a:rPr lang="es-MX" sz="2400" b="1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Voice</a:t>
                      </a:r>
                      <a:r>
                        <a:rPr lang="es-MX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es-MX" sz="2400" b="1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s-MX" sz="2400" b="1" baseline="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Two</a:t>
                      </a:r>
                      <a:r>
                        <a:rPr lang="es-MX" sz="2400" b="1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new </a:t>
                      </a:r>
                      <a:r>
                        <a:rPr lang="es-MX" sz="2400" b="1" baseline="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computers</a:t>
                      </a:r>
                      <a:r>
                        <a:rPr lang="es-MX" sz="2400" b="1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MX" sz="2400" b="1" baseline="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were</a:t>
                      </a:r>
                      <a:r>
                        <a:rPr lang="es-MX" sz="2400" b="1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invented </a:t>
                      </a:r>
                      <a:r>
                        <a:rPr lang="es-MX" sz="2400" b="1" baseline="0" dirty="0" err="1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by</a:t>
                      </a:r>
                      <a:r>
                        <a:rPr lang="es-MX" sz="2400" b="1" baseline="0" dirty="0" smtClean="0">
                          <a:solidFill>
                            <a:srgbClr val="CC0066"/>
                          </a:solidFill>
                          <a:latin typeface="Arial" pitchFamily="34" charset="0"/>
                          <a:cs typeface="Arial" pitchFamily="34" charset="0"/>
                        </a:rPr>
                        <a:t> Peter.</a:t>
                      </a:r>
                      <a:endParaRPr lang="es-MX" sz="2400" b="1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MX" sz="24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s-MX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3568" y="2348880"/>
          <a:ext cx="7416824" cy="31443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16224"/>
                <a:gridCol w="2880320"/>
                <a:gridCol w="144016"/>
                <a:gridCol w="2376264"/>
              </a:tblGrid>
              <a:tr h="1224136">
                <a:tc>
                  <a:txBody>
                    <a:bodyPr/>
                    <a:lstStyle/>
                    <a:p>
                      <a:endParaRPr lang="es-MX" sz="3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MX" dirty="0" smtClean="0"/>
                    </a:p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960107">
                <a:tc gridSpan="4">
                  <a:txBody>
                    <a:bodyPr/>
                    <a:lstStyle/>
                    <a:p>
                      <a:pPr algn="l"/>
                      <a:r>
                        <a:rPr lang="es-MX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</a:t>
                      </a:r>
                    </a:p>
                    <a:p>
                      <a:pPr algn="l"/>
                      <a:r>
                        <a:rPr lang="es-MX" sz="28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    PASSIVE</a:t>
                      </a:r>
                      <a:r>
                        <a:rPr lang="es-MX" sz="2800" b="1" baseline="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VOICE</a:t>
                      </a:r>
                      <a:endParaRPr lang="es-MX" sz="28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960107">
                <a:tc>
                  <a:txBody>
                    <a:bodyPr/>
                    <a:lstStyle/>
                    <a:p>
                      <a:pPr algn="ctr"/>
                      <a:endParaRPr lang="es-MX" sz="2800" dirty="0" smtClean="0">
                        <a:solidFill>
                          <a:srgbClr val="CC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899592" y="764704"/>
            <a:ext cx="7128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Active voice</a:t>
            </a:r>
          </a:p>
          <a:p>
            <a:pPr lvl="0"/>
            <a:r>
              <a:rPr lang="en-US" sz="3600" dirty="0" smtClean="0">
                <a:latin typeface="Arial" pitchFamily="34" charset="0"/>
                <a:cs typeface="Arial" pitchFamily="34" charset="0"/>
              </a:rPr>
              <a:t>Bill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Tom 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wrote a book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.</a:t>
            </a:r>
            <a:endParaRPr lang="es-MX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971600" y="2420888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 book</a:t>
            </a:r>
            <a:endParaRPr lang="es-MX" sz="36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203848" y="2492896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err="1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was</a:t>
            </a:r>
            <a:endParaRPr lang="es-MX" sz="3200" b="1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067944" y="2492896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dirty="0" err="1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written</a:t>
            </a:r>
            <a:endParaRPr lang="es-MX" sz="3200" dirty="0">
              <a:solidFill>
                <a:srgbClr val="FF00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508104" y="2564904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err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</a:t>
            </a:r>
            <a:r>
              <a:rPr lang="es-MX" sz="28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s-MX" sz="2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Bill and Tom</a:t>
            </a:r>
            <a:endParaRPr lang="es-MX" sz="2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131840" y="472514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FF0066"/>
                </a:solidFill>
              </a:rPr>
              <a:t>WAS + </a:t>
            </a:r>
            <a:r>
              <a:rPr lang="es-MX" b="1" dirty="0" err="1" smtClean="0">
                <a:solidFill>
                  <a:srgbClr val="FF0066"/>
                </a:solidFill>
              </a:rPr>
              <a:t>past</a:t>
            </a:r>
            <a:r>
              <a:rPr lang="es-MX" b="1" dirty="0" smtClean="0">
                <a:solidFill>
                  <a:srgbClr val="FF0066"/>
                </a:solidFill>
              </a:rPr>
              <a:t> </a:t>
            </a:r>
            <a:r>
              <a:rPr lang="es-MX" b="1" dirty="0" err="1" smtClean="0">
                <a:solidFill>
                  <a:srgbClr val="FF0066"/>
                </a:solidFill>
              </a:rPr>
              <a:t>participle</a:t>
            </a:r>
            <a:endParaRPr lang="es-MX" b="1" dirty="0">
              <a:solidFill>
                <a:srgbClr val="FF0066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83568" y="191683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FFFF00"/>
                </a:solidFill>
              </a:rPr>
              <a:t>Passive </a:t>
            </a:r>
            <a:r>
              <a:rPr lang="es-MX" dirty="0" err="1" smtClean="0">
                <a:solidFill>
                  <a:srgbClr val="FFFF00"/>
                </a:solidFill>
              </a:rPr>
              <a:t>voice</a:t>
            </a:r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899592" y="404664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err="1" smtClean="0"/>
              <a:t>Example</a:t>
            </a:r>
            <a:r>
              <a:rPr lang="es-MX" sz="2400" dirty="0" smtClean="0"/>
              <a:t> #</a:t>
            </a:r>
            <a:r>
              <a:rPr lang="es-MX" dirty="0" smtClean="0"/>
              <a:t>3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allAtOnce"/>
      <p:bldP spid="7" grpId="0" build="p"/>
      <p:bldP spid="8" grpId="0" build="p"/>
      <p:bldP spid="9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http://www.onestopenglish.com/Pictures/Web/DocImages/Image/exams/images/passive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20888"/>
            <a:ext cx="820891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CuadroTexto"/>
          <p:cNvSpPr txBox="1"/>
          <p:nvPr/>
        </p:nvSpPr>
        <p:spPr>
          <a:xfrm>
            <a:off x="1547664" y="908720"/>
            <a:ext cx="6480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Use  </a:t>
            </a:r>
            <a:r>
              <a:rPr lang="es-MX" dirty="0" err="1" smtClean="0"/>
              <a:t>the</a:t>
            </a:r>
            <a:r>
              <a:rPr lang="es-MX" dirty="0" smtClean="0"/>
              <a:t> simple </a:t>
            </a:r>
            <a:r>
              <a:rPr lang="es-MX" dirty="0" err="1" smtClean="0"/>
              <a:t>past</a:t>
            </a:r>
            <a:r>
              <a:rPr lang="es-MX" dirty="0" smtClean="0"/>
              <a:t> passive </a:t>
            </a:r>
            <a:r>
              <a:rPr lang="es-MX" dirty="0" err="1" smtClean="0"/>
              <a:t>voice</a:t>
            </a:r>
            <a:r>
              <a:rPr lang="es-MX" dirty="0" smtClean="0"/>
              <a:t> </a:t>
            </a:r>
            <a:r>
              <a:rPr lang="es-MX" dirty="0" err="1" smtClean="0"/>
              <a:t>to</a:t>
            </a:r>
            <a:r>
              <a:rPr lang="es-MX" dirty="0" smtClean="0"/>
              <a:t> </a:t>
            </a:r>
            <a:r>
              <a:rPr lang="es-MX" dirty="0" err="1" smtClean="0"/>
              <a:t>write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life</a:t>
            </a:r>
            <a:r>
              <a:rPr lang="es-MX" dirty="0" smtClean="0"/>
              <a:t> of a </a:t>
            </a:r>
            <a:r>
              <a:rPr lang="es-MX" dirty="0" err="1" smtClean="0"/>
              <a:t>letter</a:t>
            </a:r>
            <a:endParaRPr lang="es-MX" dirty="0" smtClean="0"/>
          </a:p>
          <a:p>
            <a:endParaRPr lang="es-MX" dirty="0" smtClean="0"/>
          </a:p>
          <a:p>
            <a:r>
              <a:rPr lang="es-MX" dirty="0" err="1" smtClean="0"/>
              <a:t>Example</a:t>
            </a:r>
            <a:r>
              <a:rPr lang="es-MX" dirty="0" smtClean="0"/>
              <a:t>: 1. A </a:t>
            </a:r>
            <a:r>
              <a:rPr lang="es-MX" dirty="0" err="1" smtClean="0"/>
              <a:t>letter</a:t>
            </a:r>
            <a:r>
              <a:rPr lang="es-MX" dirty="0" smtClean="0"/>
              <a:t> </a:t>
            </a:r>
            <a:r>
              <a:rPr lang="es-MX" dirty="0" err="1" smtClean="0"/>
              <a:t>was</a:t>
            </a:r>
            <a:r>
              <a:rPr lang="es-MX" dirty="0" smtClean="0"/>
              <a:t> </a:t>
            </a:r>
            <a:r>
              <a:rPr lang="es-MX" dirty="0" err="1" smtClean="0"/>
              <a:t>written</a:t>
            </a:r>
            <a:r>
              <a:rPr lang="es-MX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680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268</TotalTime>
  <Words>346</Words>
  <Application>Microsoft Office PowerPoint</Application>
  <PresentationFormat>Presentación en pantalla (4:3)</PresentationFormat>
  <Paragraphs>110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Flujo</vt:lpstr>
      <vt:lpstr>Presentación de PowerPoint</vt:lpstr>
      <vt:lpstr> EXAMPLES: (Active voice – Simple past) </vt:lpstr>
      <vt:lpstr>THE PASSIVE VOICE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PASSIVE VOICE</dc:title>
  <dc:creator>Marisol</dc:creator>
  <cp:lastModifiedBy>Patricia Pérez</cp:lastModifiedBy>
  <cp:revision>15</cp:revision>
  <dcterms:created xsi:type="dcterms:W3CDTF">2013-02-15T16:23:22Z</dcterms:created>
  <dcterms:modified xsi:type="dcterms:W3CDTF">2015-10-01T20:13:52Z</dcterms:modified>
</cp:coreProperties>
</file>