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BEA36DE-0284-4086-B085-1FEFD347457A}" type="datetimeFigureOut">
              <a:rPr lang="es-ES" smtClean="0"/>
              <a:pPr/>
              <a:t>19/11/2019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833F9C7-BFE8-4C33-AF05-B1F8114CAEA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A36DE-0284-4086-B085-1FEFD347457A}" type="datetimeFigureOut">
              <a:rPr lang="es-ES" smtClean="0"/>
              <a:pPr/>
              <a:t>19/11/2019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3F9C7-BFE8-4C33-AF05-B1F8114CAEA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4.bp.blogspot.com/-8-L_CIUMekw/UkRCcnsevUI/AAAAAAAAUKk/dRv6Oksof8U/s1600/Descargar+Pack+Galeria+Fondos+de+Television+%252863%2529.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9144000" cy="6893473"/>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ctrTitle"/>
          </p:nvPr>
        </p:nvSpPr>
        <p:spPr>
          <a:xfrm>
            <a:off x="1694339" y="2511230"/>
            <a:ext cx="5337885" cy="1470025"/>
          </a:xfrm>
        </p:spPr>
        <p:txBody>
          <a:bodyPr>
            <a:normAutofit fontScale="90000"/>
          </a:bodyPr>
          <a:lstStyle/>
          <a:p>
            <a:pPr algn="ctr"/>
            <a:r>
              <a:rPr lang="es-CL" sz="4800" b="1" dirty="0">
                <a:solidFill>
                  <a:srgbClr val="FF0000"/>
                </a:solidFill>
                <a:latin typeface="Calibri" panose="020F0502020204030204" pitchFamily="34" charset="0"/>
              </a:rPr>
              <a:t>Características de Océanos y </a:t>
            </a:r>
            <a:r>
              <a:rPr lang="es-CL" sz="4800" b="1" dirty="0" smtClean="0">
                <a:solidFill>
                  <a:srgbClr val="FF0000"/>
                </a:solidFill>
                <a:latin typeface="Calibri" panose="020F0502020204030204" pitchFamily="34" charset="0"/>
              </a:rPr>
              <a:t>Lagos</a:t>
            </a:r>
            <a:endParaRPr lang="es-CL" sz="4800" b="1" dirty="0">
              <a:solidFill>
                <a:srgbClr val="FF0000"/>
              </a:solidFill>
            </a:endParaRPr>
          </a:p>
        </p:txBody>
      </p:sp>
    </p:spTree>
    <p:extLst>
      <p:ext uri="{BB962C8B-B14F-4D97-AF65-F5344CB8AC3E}">
        <p14:creationId xmlns="" xmlns:p14="http://schemas.microsoft.com/office/powerpoint/2010/main" val="279046082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3.gstatic.com/images?q=tbn:ANd9GcThZAsxcZ0DnIvCvjHDJAChGm4SkJIIMfrZLMRNcaVHntkwORB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7125"/>
            <a:ext cx="9144000" cy="69151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0" y="272802"/>
            <a:ext cx="5343835" cy="924475"/>
          </a:xfrm>
        </p:spPr>
        <p:txBody>
          <a:bodyPr/>
          <a:lstStyle/>
          <a:p>
            <a:pPr algn="ctr"/>
            <a:r>
              <a:rPr lang="es-CL" sz="4000" dirty="0">
                <a:solidFill>
                  <a:schemeClr val="tx1"/>
                </a:solidFill>
                <a:latin typeface="Berlin Sans FB" panose="020E0602020502020306" pitchFamily="34" charset="0"/>
              </a:rPr>
              <a:t>Profundidad</a:t>
            </a:r>
          </a:p>
        </p:txBody>
      </p:sp>
      <p:sp>
        <p:nvSpPr>
          <p:cNvPr id="3" name="2 Marcador de contenido"/>
          <p:cNvSpPr>
            <a:spLocks noGrp="1"/>
          </p:cNvSpPr>
          <p:nvPr>
            <p:ph idx="1"/>
          </p:nvPr>
        </p:nvSpPr>
        <p:spPr>
          <a:xfrm>
            <a:off x="114146" y="1527201"/>
            <a:ext cx="5343834" cy="4752528"/>
          </a:xfrm>
        </p:spPr>
        <p:txBody>
          <a:bodyPr>
            <a:normAutofit fontScale="77500" lnSpcReduction="20000"/>
          </a:bodyPr>
          <a:lstStyle/>
          <a:p>
            <a:pPr marL="0" indent="0" algn="ctr">
              <a:buNone/>
            </a:pPr>
            <a:r>
              <a:rPr lang="es-CL" sz="2800" dirty="0">
                <a:solidFill>
                  <a:srgbClr val="FF0000"/>
                </a:solidFill>
                <a:latin typeface="Berlin Sans FB" panose="020E0602020502020306" pitchFamily="34" charset="0"/>
              </a:rPr>
              <a:t>Océanos:</a:t>
            </a:r>
          </a:p>
          <a:p>
            <a:pPr algn="ctr">
              <a:buFont typeface="Wingdings" panose="05000000000000000000" pitchFamily="2" charset="2"/>
              <a:buChar char="v"/>
            </a:pPr>
            <a:r>
              <a:rPr lang="es-CL" sz="2800" dirty="0">
                <a:latin typeface="Berlin Sans FB" panose="020E0602020502020306" pitchFamily="34" charset="0"/>
              </a:rPr>
              <a:t>La profundidad de los océanos es considerablemente mayor a todas las masas de aguas existentes. Las áreas más profundas se denominan </a:t>
            </a:r>
            <a:r>
              <a:rPr lang="es-CL" sz="2800" dirty="0">
                <a:solidFill>
                  <a:srgbClr val="FF0000"/>
                </a:solidFill>
                <a:latin typeface="Berlin Sans FB" panose="020E0602020502020306" pitchFamily="34" charset="0"/>
              </a:rPr>
              <a:t>fosas</a:t>
            </a:r>
            <a:r>
              <a:rPr lang="es-CL" sz="2800" dirty="0">
                <a:latin typeface="Berlin Sans FB" panose="020E0602020502020306" pitchFamily="34" charset="0"/>
              </a:rPr>
              <a:t>, y superan los 8.000 metros.</a:t>
            </a:r>
          </a:p>
          <a:p>
            <a:pPr algn="ctr">
              <a:buFont typeface="Wingdings" panose="05000000000000000000" pitchFamily="2" charset="2"/>
              <a:buChar char="v"/>
            </a:pPr>
            <a:endParaRPr lang="es-CL" sz="2800" dirty="0">
              <a:latin typeface="Calibri" panose="020F0502020204030204" pitchFamily="34" charset="0"/>
            </a:endParaRPr>
          </a:p>
          <a:p>
            <a:pPr marL="0" indent="0" algn="ctr">
              <a:buNone/>
            </a:pPr>
            <a:r>
              <a:rPr lang="es-CL" sz="2800" dirty="0">
                <a:solidFill>
                  <a:srgbClr val="FF0000"/>
                </a:solidFill>
                <a:latin typeface="Berlin Sans FB" panose="020E0602020502020306" pitchFamily="34" charset="0"/>
              </a:rPr>
              <a:t>Lagos:</a:t>
            </a:r>
          </a:p>
          <a:p>
            <a:pPr algn="ctr">
              <a:buFont typeface="Wingdings" panose="05000000000000000000" pitchFamily="2" charset="2"/>
              <a:buChar char="v"/>
            </a:pPr>
            <a:r>
              <a:rPr lang="es-CL" sz="2800" dirty="0">
                <a:latin typeface="Berlin Sans FB" panose="020E0602020502020306" pitchFamily="34" charset="0"/>
              </a:rPr>
              <a:t> Como los lagos son acumulaciones de agua en zonas hundidas del terreno, su profundidad es considerablemente menor a la de un océano. El lago baikal es el más profundo del mundo. Se ubica en Rusia y alcanza cerca de 1.500 metros de profundidad.</a:t>
            </a:r>
          </a:p>
          <a:p>
            <a:pPr marL="0" indent="0">
              <a:buNone/>
            </a:pPr>
            <a:endParaRPr lang="es-CL" dirty="0"/>
          </a:p>
        </p:txBody>
      </p:sp>
      <p:pic>
        <p:nvPicPr>
          <p:cNvPr id="3076" name="Picture 4" descr="http://www.teorema.com.mx/wp-content/uploads/2013/06/enla-mares.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457980" y="1790931"/>
            <a:ext cx="3571875" cy="35718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36401866"/>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ncrypted-tbn3.gstatic.com/images?q=tbn:ANd9GcThZAsxcZ0DnIvCvjHDJAChGm4SkJIIMfrZLMRNcaVHntkwORB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9144000" cy="69151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3431985" y="568578"/>
            <a:ext cx="5343835" cy="924475"/>
          </a:xfrm>
        </p:spPr>
        <p:txBody>
          <a:bodyPr/>
          <a:lstStyle/>
          <a:p>
            <a:pPr algn="ctr"/>
            <a:r>
              <a:rPr lang="es-CL" dirty="0">
                <a:solidFill>
                  <a:schemeClr val="tx1"/>
                </a:solidFill>
                <a:latin typeface="Berlin Sans FB" panose="020E0602020502020306" pitchFamily="34" charset="0"/>
              </a:rPr>
              <a:t>Luminosidad</a:t>
            </a:r>
          </a:p>
        </p:txBody>
      </p:sp>
      <p:sp>
        <p:nvSpPr>
          <p:cNvPr id="3" name="2 Marcador de contenido"/>
          <p:cNvSpPr>
            <a:spLocks noGrp="1"/>
          </p:cNvSpPr>
          <p:nvPr>
            <p:ph idx="1"/>
          </p:nvPr>
        </p:nvSpPr>
        <p:spPr>
          <a:xfrm>
            <a:off x="3309783" y="1637411"/>
            <a:ext cx="5588242" cy="4501959"/>
          </a:xfrm>
        </p:spPr>
        <p:txBody>
          <a:bodyPr>
            <a:normAutofit fontScale="92500" lnSpcReduction="20000"/>
          </a:bodyPr>
          <a:lstStyle/>
          <a:p>
            <a:pPr marL="0" indent="0" algn="ctr">
              <a:buNone/>
            </a:pPr>
            <a:r>
              <a:rPr lang="es-CL" sz="2600" dirty="0">
                <a:solidFill>
                  <a:srgbClr val="FF0000"/>
                </a:solidFill>
                <a:latin typeface="Berlin Sans FB" panose="020E0602020502020306" pitchFamily="34" charset="0"/>
              </a:rPr>
              <a:t>Océanos</a:t>
            </a:r>
          </a:p>
          <a:p>
            <a:pPr algn="ctr">
              <a:buFont typeface="Wingdings" panose="05000000000000000000" pitchFamily="2" charset="2"/>
              <a:buChar char="v"/>
            </a:pPr>
            <a:r>
              <a:rPr lang="es-CL" sz="2600" dirty="0">
                <a:latin typeface="Berlin Sans FB" panose="020E0602020502020306" pitchFamily="34" charset="0"/>
              </a:rPr>
              <a:t>Los rayos solares ingresan a los océanos hasta profundidades que no superan los 2 metros, por lo que la luminosidad disminuye a medida que se desciende. Pasado los 200 metros, el océano se oscurece por completo.</a:t>
            </a:r>
          </a:p>
          <a:p>
            <a:pPr marL="0" indent="0" algn="ctr">
              <a:buNone/>
            </a:pPr>
            <a:r>
              <a:rPr lang="es-CL" sz="2600" dirty="0">
                <a:solidFill>
                  <a:srgbClr val="FF0000"/>
                </a:solidFill>
                <a:latin typeface="Berlin Sans FB" panose="020E0602020502020306" pitchFamily="34" charset="0"/>
              </a:rPr>
              <a:t>Lagos:</a:t>
            </a:r>
          </a:p>
          <a:p>
            <a:pPr algn="ctr">
              <a:buFont typeface="Wingdings" panose="05000000000000000000" pitchFamily="2" charset="2"/>
              <a:buChar char="v"/>
            </a:pPr>
            <a:r>
              <a:rPr lang="es-CL" sz="2600" dirty="0">
                <a:latin typeface="Berlin Sans FB" panose="020E0602020502020306" pitchFamily="34" charset="0"/>
              </a:rPr>
              <a:t> El agua de la mayoría de los lagos esta suficientemente iluminada para que en ella se desarrolle flora y fauna. Sin embargo, también existen lagos muy profundos en los que la luminosidad es muy escasa.</a:t>
            </a:r>
          </a:p>
          <a:p>
            <a:pPr marL="0" indent="0">
              <a:buNone/>
            </a:pPr>
            <a:endParaRPr lang="es-CL" dirty="0"/>
          </a:p>
        </p:txBody>
      </p:sp>
      <p:pic>
        <p:nvPicPr>
          <p:cNvPr id="9218" name="Picture 2" descr="http://cienciados.com/wp-content/2012/03/la-muerte-del-sol.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1219" y="2273172"/>
            <a:ext cx="3228975" cy="22545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04309724"/>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ncrypted-tbn3.gstatic.com/images?q=tbn:ANd9GcThZAsxcZ0DnIvCvjHDJAChGm4SkJIIMfrZLMRNcaVHntkwORB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9144000" cy="69151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1002816" y="524933"/>
            <a:ext cx="8079581" cy="1658198"/>
          </a:xfrm>
        </p:spPr>
        <p:txBody>
          <a:bodyPr/>
          <a:lstStyle/>
          <a:p>
            <a:pPr algn="ctr"/>
            <a:r>
              <a:rPr lang="es-CL" dirty="0" smtClean="0">
                <a:solidFill>
                  <a:schemeClr val="tx1"/>
                </a:solidFill>
                <a:latin typeface="Berlin Sans FB" panose="020E0602020502020306" pitchFamily="34" charset="0"/>
              </a:rPr>
              <a:t>Temperatura</a:t>
            </a:r>
            <a:endParaRPr lang="es-CL" dirty="0">
              <a:solidFill>
                <a:schemeClr val="tx1"/>
              </a:solidFill>
              <a:latin typeface="Berlin Sans FB" panose="020E0602020502020306" pitchFamily="34" charset="0"/>
            </a:endParaRPr>
          </a:p>
        </p:txBody>
      </p:sp>
      <p:sp>
        <p:nvSpPr>
          <p:cNvPr id="3" name="2 Marcador de contenido"/>
          <p:cNvSpPr>
            <a:spLocks noGrp="1"/>
          </p:cNvSpPr>
          <p:nvPr>
            <p:ph idx="1"/>
          </p:nvPr>
        </p:nvSpPr>
        <p:spPr>
          <a:xfrm>
            <a:off x="269858" y="1901956"/>
            <a:ext cx="5534234" cy="4357943"/>
          </a:xfrm>
        </p:spPr>
        <p:txBody>
          <a:bodyPr>
            <a:normAutofit fontScale="70000" lnSpcReduction="20000"/>
          </a:bodyPr>
          <a:lstStyle/>
          <a:p>
            <a:pPr marL="0" indent="0" algn="ctr">
              <a:buNone/>
            </a:pPr>
            <a:r>
              <a:rPr lang="es-CL" dirty="0">
                <a:solidFill>
                  <a:srgbClr val="FF0000"/>
                </a:solidFill>
                <a:latin typeface="Berlin Sans FB" panose="020E0602020502020306" pitchFamily="34" charset="0"/>
              </a:rPr>
              <a:t>Océanos:</a:t>
            </a:r>
          </a:p>
          <a:p>
            <a:pPr algn="ctr">
              <a:buFont typeface="Wingdings" panose="05000000000000000000" pitchFamily="2" charset="2"/>
              <a:buChar char="v"/>
            </a:pPr>
            <a:r>
              <a:rPr lang="es-CL" dirty="0">
                <a:latin typeface="Berlin Sans FB" panose="020E0602020502020306" pitchFamily="34" charset="0"/>
              </a:rPr>
              <a:t> En los océanos existe una capa superficial de agua templada, que se encuentra entre 10°c y 30°c. En las zonas más profundas exploradas, las temperatura disminuye considerablemente debido a que los rayos solares no alcanzan tal profundidad.</a:t>
            </a:r>
          </a:p>
          <a:p>
            <a:pPr marL="0" indent="0" algn="ctr">
              <a:buNone/>
            </a:pPr>
            <a:r>
              <a:rPr lang="es-CL" dirty="0">
                <a:solidFill>
                  <a:srgbClr val="FF0000"/>
                </a:solidFill>
                <a:latin typeface="Berlin Sans FB" panose="020E0602020502020306" pitchFamily="34" charset="0"/>
              </a:rPr>
              <a:t>Lagos:</a:t>
            </a:r>
          </a:p>
          <a:p>
            <a:pPr algn="ctr">
              <a:buFont typeface="Wingdings" panose="05000000000000000000" pitchFamily="2" charset="2"/>
              <a:buChar char="v"/>
            </a:pPr>
            <a:r>
              <a:rPr lang="es-CL" dirty="0">
                <a:latin typeface="Berlin Sans FB" panose="020E0602020502020306" pitchFamily="34" charset="0"/>
              </a:rPr>
              <a:t> La temperatura de los lagos casi siempre es uniforme en toda su extensión y profundidad. Sin embargo, puede variar dependiendo del lugar donde se ubique el lago o de la estación del año.</a:t>
            </a:r>
          </a:p>
          <a:p>
            <a:endParaRPr lang="es-CL" dirty="0"/>
          </a:p>
        </p:txBody>
      </p:sp>
      <p:pic>
        <p:nvPicPr>
          <p:cNvPr id="8194" name="Picture 2" descr="http://2.bp.blogspot.com/_lShD_B2Xq_Q/TTu9ShXejGI/AAAAAAAAAEI/3YhR1BTQfCI/s1600/162982_164918466878984_100000824948397_277037_7764036_n.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73949" y="1603120"/>
            <a:ext cx="2595122" cy="452966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2300011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ncrypted-tbn3.gstatic.com/images?q=tbn:ANd9GcThZAsxcZ0DnIvCvjHDJAChGm4SkJIIMfrZLMRNcaVHntkwORB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9144000" cy="69151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2778675" y="553493"/>
            <a:ext cx="5343835" cy="924475"/>
          </a:xfrm>
        </p:spPr>
        <p:txBody>
          <a:bodyPr/>
          <a:lstStyle/>
          <a:p>
            <a:pPr algn="ctr"/>
            <a:r>
              <a:rPr lang="es-CL" dirty="0" smtClean="0">
                <a:solidFill>
                  <a:schemeClr val="tx1"/>
                </a:solidFill>
                <a:latin typeface="Berlin Sans FB" panose="020E0602020502020306" pitchFamily="34" charset="0"/>
              </a:rPr>
              <a:t>Presión</a:t>
            </a:r>
            <a:r>
              <a:rPr lang="es-CL" dirty="0" smtClean="0"/>
              <a:t> </a:t>
            </a:r>
            <a:endParaRPr lang="es-CL" dirty="0"/>
          </a:p>
        </p:txBody>
      </p:sp>
      <p:sp>
        <p:nvSpPr>
          <p:cNvPr id="3" name="2 Marcador de contenido"/>
          <p:cNvSpPr>
            <a:spLocks noGrp="1"/>
          </p:cNvSpPr>
          <p:nvPr>
            <p:ph idx="1"/>
          </p:nvPr>
        </p:nvSpPr>
        <p:spPr>
          <a:xfrm>
            <a:off x="2778675" y="1570433"/>
            <a:ext cx="5480228" cy="4789991"/>
          </a:xfrm>
        </p:spPr>
        <p:txBody>
          <a:bodyPr>
            <a:normAutofit fontScale="70000" lnSpcReduction="20000"/>
          </a:bodyPr>
          <a:lstStyle/>
          <a:p>
            <a:pPr marL="0" indent="0" algn="ctr">
              <a:buNone/>
            </a:pPr>
            <a:r>
              <a:rPr lang="es-CL" dirty="0">
                <a:solidFill>
                  <a:srgbClr val="FF0000"/>
                </a:solidFill>
                <a:latin typeface="Berlin Sans FB" panose="020E0602020502020306" pitchFamily="34" charset="0"/>
              </a:rPr>
              <a:t>Océanos:</a:t>
            </a:r>
          </a:p>
          <a:p>
            <a:pPr algn="ctr">
              <a:buFont typeface="Wingdings" panose="05000000000000000000" pitchFamily="2" charset="2"/>
              <a:buChar char="v"/>
            </a:pPr>
            <a:r>
              <a:rPr lang="es-CL" dirty="0">
                <a:latin typeface="Berlin Sans FB" panose="020E0602020502020306" pitchFamily="34" charset="0"/>
              </a:rPr>
              <a:t> La presión es mayor que en un lago debido a que existe mayor cantidad de sales disueltas y porque es mas profundo. Para comprenderlo mejor, imagina que mientras mas te sumerges, la masa de agua del océano, llena de sales se siente más pesada sobre tu cuerpo.</a:t>
            </a:r>
          </a:p>
          <a:p>
            <a:pPr marL="0" indent="0" algn="ctr">
              <a:buNone/>
            </a:pPr>
            <a:r>
              <a:rPr lang="es-CL" dirty="0">
                <a:solidFill>
                  <a:srgbClr val="FF0000"/>
                </a:solidFill>
                <a:latin typeface="Berlin Sans FB" panose="020E0602020502020306" pitchFamily="34" charset="0"/>
              </a:rPr>
              <a:t>Lagos:</a:t>
            </a:r>
          </a:p>
          <a:p>
            <a:pPr algn="ctr">
              <a:buFont typeface="Wingdings" panose="05000000000000000000" pitchFamily="2" charset="2"/>
              <a:buChar char="v"/>
            </a:pPr>
            <a:r>
              <a:rPr lang="es-CL" dirty="0">
                <a:latin typeface="Berlin Sans FB" panose="020E0602020502020306" pitchFamily="34" charset="0"/>
              </a:rPr>
              <a:t>Como los lagos son menos profundos, la presión no es tan drástica al sumergirse. Además, la ausencia de sales (en los lagos de agua dulce) también influye en que la presión sea menor.</a:t>
            </a:r>
          </a:p>
          <a:p>
            <a:pPr marL="0" indent="0">
              <a:buNone/>
            </a:pPr>
            <a:endParaRPr lang="es-CL" dirty="0"/>
          </a:p>
        </p:txBody>
      </p:sp>
      <p:pic>
        <p:nvPicPr>
          <p:cNvPr id="7170" name="Picture 2" descr="https://encrypted-tbn3.gstatic.com/images?q=tbn:ANd9GcSBR6hT4L7XMT4PLOJnk2gFULXSe2Z6xBjSHsB3XRLHfPqIlcBZ"/>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49771" y="1019829"/>
            <a:ext cx="2139716" cy="534059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95925683"/>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atic.freepik.com/foto-gratis/de-agua-y-gotas-de-agua_34-1405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 y="-1"/>
            <a:ext cx="9144001"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ítulo 1"/>
          <p:cNvSpPr>
            <a:spLocks noGrp="1"/>
          </p:cNvSpPr>
          <p:nvPr>
            <p:ph type="title"/>
          </p:nvPr>
        </p:nvSpPr>
        <p:spPr/>
        <p:txBody>
          <a:bodyPr/>
          <a:lstStyle/>
          <a:p>
            <a:pPr algn="ctr"/>
            <a:r>
              <a:rPr lang="es-CL" b="1" dirty="0">
                <a:solidFill>
                  <a:srgbClr val="FF0000"/>
                </a:solidFill>
              </a:rPr>
              <a:t>¿Cómo ayudar?</a:t>
            </a:r>
            <a:endParaRPr lang="es-CL" dirty="0">
              <a:solidFill>
                <a:srgbClr val="FF0000"/>
              </a:solidFill>
            </a:endParaRPr>
          </a:p>
        </p:txBody>
      </p:sp>
      <p:sp>
        <p:nvSpPr>
          <p:cNvPr id="3" name="Marcador de contenido 2"/>
          <p:cNvSpPr>
            <a:spLocks noGrp="1"/>
          </p:cNvSpPr>
          <p:nvPr>
            <p:ph idx="1"/>
          </p:nvPr>
        </p:nvSpPr>
        <p:spPr/>
        <p:txBody>
          <a:bodyPr>
            <a:normAutofit/>
          </a:bodyPr>
          <a:lstStyle/>
          <a:p>
            <a:pPr algn="just"/>
            <a:r>
              <a:rPr lang="es-CL" sz="3200" b="1" dirty="0"/>
              <a:t>Puedes ayudar a cuidar el agua con acciones simples. Invita a tu familia </a:t>
            </a:r>
            <a:r>
              <a:rPr lang="es-CL" sz="3200" b="1" dirty="0" smtClean="0"/>
              <a:t>y amigos </a:t>
            </a:r>
            <a:r>
              <a:rPr lang="es-CL" sz="3200" b="1" dirty="0"/>
              <a:t>a hacer lo mismo. Algunas acciones son las siguientes:</a:t>
            </a:r>
          </a:p>
        </p:txBody>
      </p:sp>
      <p:sp>
        <p:nvSpPr>
          <p:cNvPr id="6" name="Rectángulo 5"/>
          <p:cNvSpPr/>
          <p:nvPr/>
        </p:nvSpPr>
        <p:spPr>
          <a:xfrm>
            <a:off x="1924050" y="3660990"/>
            <a:ext cx="6115050" cy="3046988"/>
          </a:xfrm>
          <a:prstGeom prst="rect">
            <a:avLst/>
          </a:prstGeom>
        </p:spPr>
        <p:txBody>
          <a:bodyPr wrap="square">
            <a:spAutoFit/>
          </a:bodyPr>
          <a:lstStyle/>
          <a:p>
            <a:pPr marL="285750" indent="-285750" algn="just">
              <a:buFont typeface="Wingdings" panose="05000000000000000000" pitchFamily="2" charset="2"/>
              <a:buChar char="ü"/>
            </a:pPr>
            <a:r>
              <a:rPr lang="es-CL" sz="2400" dirty="0">
                <a:latin typeface="TradeGothicLTStd-Light"/>
              </a:rPr>
              <a:t>Mientras te lavas las manos o los dientes no </a:t>
            </a:r>
            <a:r>
              <a:rPr lang="es-CL" sz="2400" dirty="0" smtClean="0">
                <a:latin typeface="TradeGothicLTStd-Light"/>
              </a:rPr>
              <a:t>dejes correr </a:t>
            </a:r>
            <a:r>
              <a:rPr lang="es-CL" sz="2400" dirty="0">
                <a:latin typeface="TradeGothicLTStd-Light"/>
              </a:rPr>
              <a:t>el agua</a:t>
            </a:r>
            <a:r>
              <a:rPr lang="es-CL" sz="2400" dirty="0" smtClean="0">
                <a:latin typeface="TradeGothicLTStd-Light"/>
              </a:rPr>
              <a:t>.</a:t>
            </a:r>
          </a:p>
          <a:p>
            <a:pPr algn="just"/>
            <a:endParaRPr lang="es-CL" sz="2400" dirty="0">
              <a:latin typeface="TradeGothicLTStd-Light"/>
            </a:endParaRPr>
          </a:p>
          <a:p>
            <a:pPr marL="285750" indent="-285750" algn="just">
              <a:buFont typeface="Wingdings" panose="05000000000000000000" pitchFamily="2" charset="2"/>
              <a:buChar char="ü"/>
            </a:pPr>
            <a:r>
              <a:rPr lang="es-CL" sz="2400" dirty="0">
                <a:latin typeface="TradeGothicLTStd-Light"/>
              </a:rPr>
              <a:t>Si el inodoro tiene filtraciones, debe ser reparado</a:t>
            </a:r>
            <a:r>
              <a:rPr lang="es-CL" sz="2400" dirty="0" smtClean="0">
                <a:latin typeface="TradeGothicLTStd-Light"/>
              </a:rPr>
              <a:t>.</a:t>
            </a:r>
          </a:p>
          <a:p>
            <a:pPr algn="just"/>
            <a:endParaRPr lang="es-CL" sz="2400" dirty="0">
              <a:latin typeface="TradeGothicLTStd-Light"/>
            </a:endParaRPr>
          </a:p>
          <a:p>
            <a:pPr marL="285750" indent="-285750" algn="just">
              <a:buFont typeface="Wingdings" panose="05000000000000000000" pitchFamily="2" charset="2"/>
              <a:buChar char="ü"/>
            </a:pPr>
            <a:r>
              <a:rPr lang="es-CL" sz="2400" dirty="0">
                <a:latin typeface="TradeGothicLTStd-Light"/>
              </a:rPr>
              <a:t>No utilices el inodoro para eliminar papeles </a:t>
            </a:r>
            <a:r>
              <a:rPr lang="es-CL" sz="2400" dirty="0" smtClean="0">
                <a:latin typeface="TradeGothicLTStd-Light"/>
              </a:rPr>
              <a:t>ni residuos</a:t>
            </a:r>
            <a:r>
              <a:rPr lang="es-CL" dirty="0">
                <a:latin typeface="TradeGothicLTStd-Light"/>
              </a:rPr>
              <a:t>.</a:t>
            </a:r>
            <a:endParaRPr lang="es-CL" dirty="0"/>
          </a:p>
        </p:txBody>
      </p:sp>
    </p:spTree>
    <p:extLst>
      <p:ext uri="{BB962C8B-B14F-4D97-AF65-F5344CB8AC3E}">
        <p14:creationId xmlns="" xmlns:p14="http://schemas.microsoft.com/office/powerpoint/2010/main" val="239320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fade">
                                      <p:cBhvr>
                                        <p:cTn id="28" dur="1000"/>
                                        <p:tgtEl>
                                          <p:spTgt spid="6">
                                            <p:txEl>
                                              <p:pRg st="2" end="2"/>
                                            </p:txEl>
                                          </p:spTgt>
                                        </p:tgtEl>
                                      </p:cBhvr>
                                    </p:animEffect>
                                    <p:anim calcmode="lin" valueType="num">
                                      <p:cBhvr>
                                        <p:cTn id="2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atic.freepik.com/foto-gratis/de-agua-y-gotas-de-agua_34-1405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 y="-1"/>
            <a:ext cx="9144001"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ángulo 4"/>
          <p:cNvSpPr/>
          <p:nvPr/>
        </p:nvSpPr>
        <p:spPr>
          <a:xfrm>
            <a:off x="419100" y="628501"/>
            <a:ext cx="5867400" cy="3970318"/>
          </a:xfrm>
          <a:prstGeom prst="rect">
            <a:avLst/>
          </a:prstGeom>
        </p:spPr>
        <p:txBody>
          <a:bodyPr wrap="square">
            <a:spAutoFit/>
          </a:bodyPr>
          <a:lstStyle/>
          <a:p>
            <a:pPr marL="285750" indent="-285750">
              <a:buFont typeface="Wingdings" panose="05000000000000000000" pitchFamily="2" charset="2"/>
              <a:buChar char="ü"/>
            </a:pPr>
            <a:r>
              <a:rPr lang="es-CL" sz="2800" dirty="0">
                <a:latin typeface="TradeGothicLTStd-Light"/>
              </a:rPr>
              <a:t>Toma duchas breves y cierra la llave mientras </a:t>
            </a:r>
            <a:r>
              <a:rPr lang="es-CL" sz="2800" dirty="0" smtClean="0">
                <a:latin typeface="TradeGothicLTStd-Light"/>
              </a:rPr>
              <a:t>te enjabonas </a:t>
            </a:r>
            <a:r>
              <a:rPr lang="es-CL" sz="2800" dirty="0">
                <a:latin typeface="TradeGothicLTStd-Light"/>
              </a:rPr>
              <a:t>o aplicas </a:t>
            </a:r>
            <a:r>
              <a:rPr lang="es-CL" sz="2800" dirty="0" smtClean="0">
                <a:latin typeface="TradeGothicLTStd-Light"/>
              </a:rPr>
              <a:t>champú.</a:t>
            </a:r>
          </a:p>
          <a:p>
            <a:pPr marL="285750" indent="-285750">
              <a:buFont typeface="Wingdings" panose="05000000000000000000" pitchFamily="2" charset="2"/>
              <a:buChar char="ü"/>
            </a:pPr>
            <a:endParaRPr lang="es-CL" sz="2800" dirty="0" smtClean="0">
              <a:latin typeface="TradeGothicLTStd-Light"/>
            </a:endParaRPr>
          </a:p>
          <a:p>
            <a:pPr marL="285750" indent="-285750">
              <a:buFont typeface="Wingdings" panose="05000000000000000000" pitchFamily="2" charset="2"/>
              <a:buChar char="ü"/>
            </a:pPr>
            <a:r>
              <a:rPr lang="es-CL" sz="2800" dirty="0" smtClean="0">
                <a:latin typeface="TradeGothicLTStd-Light"/>
              </a:rPr>
              <a:t>Las </a:t>
            </a:r>
            <a:r>
              <a:rPr lang="es-CL" sz="2800" dirty="0">
                <a:latin typeface="TradeGothicLTStd-Light"/>
              </a:rPr>
              <a:t>llaves que gotean deben ser </a:t>
            </a:r>
            <a:r>
              <a:rPr lang="es-CL" sz="2800" dirty="0" smtClean="0">
                <a:latin typeface="TradeGothicLTStd-Light"/>
              </a:rPr>
              <a:t>reparadas.</a:t>
            </a:r>
          </a:p>
          <a:p>
            <a:pPr marL="285750" indent="-285750">
              <a:buFont typeface="Wingdings" panose="05000000000000000000" pitchFamily="2" charset="2"/>
              <a:buChar char="ü"/>
            </a:pPr>
            <a:endParaRPr lang="es-CL" sz="2800" dirty="0" smtClean="0">
              <a:latin typeface="TradeGothicLTStd-Light"/>
            </a:endParaRPr>
          </a:p>
          <a:p>
            <a:pPr marL="285750" indent="-285750">
              <a:buFont typeface="Wingdings" panose="05000000000000000000" pitchFamily="2" charset="2"/>
              <a:buChar char="ü"/>
            </a:pPr>
            <a:r>
              <a:rPr lang="es-CL" sz="2800" dirty="0" smtClean="0">
                <a:latin typeface="TradeGothicLTStd-Light"/>
              </a:rPr>
              <a:t>Riega </a:t>
            </a:r>
            <a:r>
              <a:rPr lang="es-CL" sz="2800" dirty="0">
                <a:latin typeface="TradeGothicLTStd-Light"/>
              </a:rPr>
              <a:t>solo cuando sea necesario y en las horas </a:t>
            </a:r>
            <a:r>
              <a:rPr lang="es-CL" sz="2800" dirty="0" smtClean="0">
                <a:latin typeface="TradeGothicLTStd-Light"/>
              </a:rPr>
              <a:t>de menos </a:t>
            </a:r>
            <a:r>
              <a:rPr lang="es-CL" sz="2800" dirty="0">
                <a:latin typeface="TradeGothicLTStd-Light"/>
              </a:rPr>
              <a:t>calor.</a:t>
            </a:r>
            <a:endParaRPr lang="es-CL" sz="2800" dirty="0"/>
          </a:p>
        </p:txBody>
      </p:sp>
      <p:pic>
        <p:nvPicPr>
          <p:cNvPr id="11266" name="Picture 2" descr="https://www.quierounplanetaverde.com/images/consejos/4cf0bd6d61ea7a8ee85fb418cffd8de25054cd40.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57096" y="2895600"/>
            <a:ext cx="3086905" cy="39624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1791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452</Words>
  <Application>Microsoft Office PowerPoint</Application>
  <PresentationFormat>Presentación en pantalla (4:3)</PresentationFormat>
  <Paragraphs>34</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Características de Océanos y Lagos</vt:lpstr>
      <vt:lpstr>Profundidad</vt:lpstr>
      <vt:lpstr>Luminosidad</vt:lpstr>
      <vt:lpstr>Temperatura</vt:lpstr>
      <vt:lpstr>Presión </vt:lpstr>
      <vt:lpstr>¿Cómo ayudar?</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Características de Océanos y Lagos</dc:title>
  <dc:creator>NHENRIQUEZ</dc:creator>
  <cp:lastModifiedBy>SubDirEB</cp:lastModifiedBy>
  <cp:revision>1</cp:revision>
  <dcterms:created xsi:type="dcterms:W3CDTF">2019-11-15T15:48:49Z</dcterms:created>
  <dcterms:modified xsi:type="dcterms:W3CDTF">2019-11-19T11:26:06Z</dcterms:modified>
</cp:coreProperties>
</file>