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9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3/16/2020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41D2AC3-6A0B-4169-B1EA-E3AE8B351BDD}"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D4B9363-8B87-41B7-9F8E-64519CBB8F34}"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AEF5746-5284-4951-9F37-7AE924EDBCB7}"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2398B29-7265-4A65-A2A4-6703C057B7C1}"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28FBA082-94DF-4C4B-A041-6624924AB0A8}" type="datetimeFigureOut">
              <a:rPr lang="en-US" dirty="0"/>
              <a:t>3/16/2020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B27686C4-3AB5-4E0C-86CA-FB108C350AA9}" type="datetimeFigureOut">
              <a:rPr lang="en-US" dirty="0"/>
              <a:t>3/16/2020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F7F47CF-67C9-420C-80A5-E2069FF0C2DF}"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0C3BFE2-83B7-4B0A-B9D3-AB28331082B3}"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2EF78E3-FDA3-4D28-AAA2-0B81F349A39D}"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3/16/2020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CL" dirty="0" smtClean="0"/>
              <a:t>OBJETIVO: REFORZAR CONTENIDOS Y HABILIDADES .UNIDAD O</a:t>
            </a:r>
            <a:endParaRPr lang="en-US" dirty="0"/>
          </a:p>
        </p:txBody>
      </p:sp>
      <p:sp>
        <p:nvSpPr>
          <p:cNvPr id="3" name="Subtítulo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34247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45" name="Rectangle 5"/>
          <p:cNvSpPr>
            <a:spLocks noGrp="1" noChangeArrowheads="1"/>
          </p:cNvSpPr>
          <p:nvPr>
            <p:ph type="title" idx="4294967295"/>
          </p:nvPr>
        </p:nvSpPr>
        <p:spPr>
          <a:xfrm>
            <a:off x="2674938" y="333375"/>
            <a:ext cx="7453312" cy="503238"/>
          </a:xfrm>
        </p:spPr>
        <p:txBody>
          <a:bodyPr/>
          <a:lstStyle/>
          <a:p>
            <a:pPr>
              <a:lnSpc>
                <a:spcPct val="80000"/>
              </a:lnSpc>
              <a:tabLst>
                <a:tab pos="2511425" algn="l"/>
              </a:tabLst>
            </a:pPr>
            <a:r>
              <a:rPr lang="es-ES" altLang="en-US" sz="2800" b="1">
                <a:solidFill>
                  <a:schemeClr val="accent2"/>
                </a:solidFill>
              </a:rPr>
              <a:t>Respuesta actividad anterior</a:t>
            </a:r>
          </a:p>
        </p:txBody>
      </p:sp>
      <p:sp>
        <p:nvSpPr>
          <p:cNvPr id="215046" name="Text Box 6"/>
          <p:cNvSpPr txBox="1">
            <a:spLocks noChangeArrowheads="1"/>
          </p:cNvSpPr>
          <p:nvPr/>
        </p:nvSpPr>
        <p:spPr bwMode="auto">
          <a:xfrm>
            <a:off x="2674939" y="1125538"/>
            <a:ext cx="6842125" cy="43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l" eaLnBrk="1" hangingPunct="1">
              <a:lnSpc>
                <a:spcPct val="120000"/>
              </a:lnSpc>
              <a:buFontTx/>
              <a:buAutoNum type="arabicPeriod"/>
            </a:pPr>
            <a:r>
              <a:rPr lang="es-ES" altLang="en-US" sz="1900" b="1" u="none"/>
              <a:t>Narrador</a:t>
            </a:r>
            <a:r>
              <a:rPr lang="es-ES" altLang="en-US" sz="1900" u="none"/>
              <a:t>:</a:t>
            </a:r>
          </a:p>
          <a:p>
            <a:pPr algn="l" eaLnBrk="1" hangingPunct="1">
              <a:lnSpc>
                <a:spcPct val="120000"/>
              </a:lnSpc>
            </a:pPr>
            <a:r>
              <a:rPr lang="es-ES" altLang="en-US" sz="1900" u="none"/>
              <a:t>- Personaje (Protagonista)</a:t>
            </a:r>
          </a:p>
          <a:p>
            <a:pPr algn="l" eaLnBrk="1" hangingPunct="1">
              <a:lnSpc>
                <a:spcPct val="120000"/>
              </a:lnSpc>
              <a:buFontTx/>
              <a:buAutoNum type="arabicPeriod" startAt="2"/>
            </a:pPr>
            <a:r>
              <a:rPr lang="es-ES" altLang="en-US" sz="1900" b="1" u="none"/>
              <a:t>Modo narrativo</a:t>
            </a:r>
            <a:r>
              <a:rPr lang="es-ES" altLang="en-US" sz="1900" u="none"/>
              <a:t>: Estilo indirecto.</a:t>
            </a:r>
          </a:p>
          <a:p>
            <a:pPr algn="l" eaLnBrk="1" hangingPunct="1">
              <a:lnSpc>
                <a:spcPct val="120000"/>
              </a:lnSpc>
              <a:buFontTx/>
              <a:buAutoNum type="arabicPeriod" startAt="2"/>
            </a:pPr>
            <a:r>
              <a:rPr lang="es-ES" altLang="en-US" sz="1900" b="1" u="none"/>
              <a:t>Acontecimientos</a:t>
            </a:r>
            <a:r>
              <a:rPr lang="es-ES" altLang="en-US" sz="1900" u="none"/>
              <a:t>:</a:t>
            </a:r>
          </a:p>
          <a:p>
            <a:pPr algn="l" eaLnBrk="1" hangingPunct="1">
              <a:lnSpc>
                <a:spcPct val="120000"/>
              </a:lnSpc>
            </a:pPr>
            <a:r>
              <a:rPr lang="es-ES" altLang="en-US" sz="1900" u="none"/>
              <a:t>- El protagonista aborda un tranvía y pasea por la ciudad.</a:t>
            </a:r>
          </a:p>
          <a:p>
            <a:pPr algn="l" eaLnBrk="1" hangingPunct="1">
              <a:lnSpc>
                <a:spcPct val="120000"/>
              </a:lnSpc>
            </a:pPr>
            <a:r>
              <a:rPr lang="es-ES" altLang="en-US" sz="1900" u="none"/>
              <a:t>- Una señora se sienta a su lado.</a:t>
            </a:r>
          </a:p>
          <a:p>
            <a:pPr algn="l" eaLnBrk="1" hangingPunct="1">
              <a:lnSpc>
                <a:spcPct val="120000"/>
              </a:lnSpc>
            </a:pPr>
            <a:r>
              <a:rPr lang="es-ES" altLang="en-US" sz="1900" b="1" u="none"/>
              <a:t>4</a:t>
            </a:r>
            <a:r>
              <a:rPr lang="es-ES" altLang="en-US" sz="1900" u="none"/>
              <a:t>. </a:t>
            </a:r>
            <a:r>
              <a:rPr lang="es-ES" altLang="en-US" sz="1900" b="1" u="none"/>
              <a:t>Personajes:</a:t>
            </a:r>
            <a:r>
              <a:rPr lang="es-ES" altLang="en-US" sz="1900" u="none"/>
              <a:t> el narrador y la señora.</a:t>
            </a:r>
          </a:p>
          <a:p>
            <a:pPr algn="l" eaLnBrk="1" hangingPunct="1">
              <a:lnSpc>
                <a:spcPct val="120000"/>
              </a:lnSpc>
              <a:buFontTx/>
              <a:buAutoNum type="arabicPeriod" startAt="5"/>
            </a:pPr>
            <a:r>
              <a:rPr lang="es-ES" altLang="en-US" sz="1900" b="1" u="none"/>
              <a:t>Espacio-tiempo</a:t>
            </a:r>
            <a:r>
              <a:rPr lang="es-ES" altLang="en-US" sz="1900" u="none"/>
              <a:t>:</a:t>
            </a:r>
          </a:p>
          <a:p>
            <a:pPr algn="l" eaLnBrk="1" hangingPunct="1">
              <a:lnSpc>
                <a:spcPct val="120000"/>
              </a:lnSpc>
            </a:pPr>
            <a:r>
              <a:rPr lang="es-ES" altLang="en-US" sz="1900" u="none"/>
              <a:t>- Un tranvía.</a:t>
            </a:r>
          </a:p>
          <a:p>
            <a:pPr algn="l" eaLnBrk="1" hangingPunct="1">
              <a:lnSpc>
                <a:spcPct val="120000"/>
              </a:lnSpc>
            </a:pPr>
            <a:r>
              <a:rPr lang="es-ES" altLang="en-US" sz="1900" u="none"/>
              <a:t>- La ciudad.</a:t>
            </a:r>
          </a:p>
          <a:p>
            <a:pPr algn="l" eaLnBrk="1" hangingPunct="1">
              <a:lnSpc>
                <a:spcPct val="120000"/>
              </a:lnSpc>
            </a:pPr>
            <a:r>
              <a:rPr lang="es-ES" altLang="en-US" sz="1900" u="none"/>
              <a:t>- Una tarde de invierno.</a:t>
            </a:r>
          </a:p>
          <a:p>
            <a:pPr algn="l" eaLnBrk="1" hangingPunct="1">
              <a:lnSpc>
                <a:spcPct val="120000"/>
              </a:lnSpc>
            </a:pPr>
            <a:r>
              <a:rPr lang="es-ES" altLang="en-US" sz="1900" b="1" u="none"/>
              <a:t>6.</a:t>
            </a:r>
            <a:r>
              <a:rPr lang="es-ES" altLang="en-US" sz="1900" u="none"/>
              <a:t>  </a:t>
            </a:r>
            <a:r>
              <a:rPr lang="es-ES" altLang="en-US" sz="1900" b="1" u="none"/>
              <a:t>Narratario</a:t>
            </a:r>
            <a:r>
              <a:rPr lang="es-ES" altLang="en-US" sz="1900" u="none"/>
              <a:t>: Lector joven y adulto.                  </a:t>
            </a:r>
          </a:p>
        </p:txBody>
      </p:sp>
      <p:pic>
        <p:nvPicPr>
          <p:cNvPr id="215049" name="Picture 9" descr="MCj04325400000[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0076" y="4652964"/>
            <a:ext cx="75406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8920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045"/>
                                        </p:tgtEl>
                                        <p:attrNameLst>
                                          <p:attrName>style.visibility</p:attrName>
                                        </p:attrNameLst>
                                      </p:cBhvr>
                                      <p:to>
                                        <p:strVal val="visible"/>
                                      </p:to>
                                    </p:set>
                                    <p:animEffect transition="in" filter="fade">
                                      <p:cBhvr>
                                        <p:cTn id="7" dur="1000"/>
                                        <p:tgtEl>
                                          <p:spTgt spid="21504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5046"/>
                                        </p:tgtEl>
                                        <p:attrNameLst>
                                          <p:attrName>style.visibility</p:attrName>
                                        </p:attrNameLst>
                                      </p:cBhvr>
                                      <p:to>
                                        <p:strVal val="visible"/>
                                      </p:to>
                                    </p:set>
                                    <p:animEffect transition="in" filter="wipe(left)">
                                      <p:cBhvr>
                                        <p:cTn id="11" dur="500"/>
                                        <p:tgtEl>
                                          <p:spTgt spid="215046"/>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215049"/>
                                        </p:tgtEl>
                                        <p:attrNameLst>
                                          <p:attrName>style.visibility</p:attrName>
                                        </p:attrNameLst>
                                      </p:cBhvr>
                                      <p:to>
                                        <p:strVal val="visible"/>
                                      </p:to>
                                    </p:set>
                                    <p:animEffect transition="in" filter="fade">
                                      <p:cBhvr>
                                        <p:cTn id="15" dur="1000"/>
                                        <p:tgtEl>
                                          <p:spTgt spid="215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5" grpId="0"/>
      <p:bldP spid="2150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157788"/>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Line 4"/>
          <p:cNvSpPr>
            <a:spLocks noChangeShapeType="1"/>
          </p:cNvSpPr>
          <p:nvPr/>
        </p:nvSpPr>
        <p:spPr bwMode="auto">
          <a:xfrm>
            <a:off x="10668000" y="2463801"/>
            <a:ext cx="0" cy="1655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6565" name="Picture 5" descr="Lenguaje 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5724525"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11"/>
          <p:cNvSpPr txBox="1">
            <a:spLocks noChangeArrowheads="1"/>
          </p:cNvSpPr>
          <p:nvPr/>
        </p:nvSpPr>
        <p:spPr bwMode="auto">
          <a:xfrm rot="16200000">
            <a:off x="857251" y="4525963"/>
            <a:ext cx="16176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r" eaLnBrk="1" hangingPunct="1"/>
            <a:r>
              <a:rPr lang="es-ES_tradnl" altLang="en-US" sz="800" b="1" u="none" dirty="0">
                <a:solidFill>
                  <a:srgbClr val="7F7F7F"/>
                </a:solidFill>
              </a:rPr>
              <a:t>PPTCFLLCA03014V3</a:t>
            </a:r>
            <a:endParaRPr lang="es-ES" altLang="en-US" b="1" dirty="0">
              <a:solidFill>
                <a:schemeClr val="tx2"/>
              </a:solidFill>
            </a:endParaRPr>
          </a:p>
        </p:txBody>
      </p:sp>
      <p:sp>
        <p:nvSpPr>
          <p:cNvPr id="66569" name="Text Box 9"/>
          <p:cNvSpPr txBox="1">
            <a:spLocks noChangeArrowheads="1"/>
          </p:cNvSpPr>
          <p:nvPr/>
        </p:nvSpPr>
        <p:spPr bwMode="auto">
          <a:xfrm>
            <a:off x="3792539" y="4616451"/>
            <a:ext cx="6681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r" eaLnBrk="1" hangingPunct="1">
              <a:lnSpc>
                <a:spcPct val="80000"/>
              </a:lnSpc>
            </a:pPr>
            <a:r>
              <a:rPr lang="es-CL" altLang="en-US" sz="2500" b="1" u="none" dirty="0">
                <a:solidFill>
                  <a:schemeClr val="bg2"/>
                </a:solidFill>
              </a:rPr>
              <a:t>Géneros literarios: narrativo y dramático</a:t>
            </a:r>
            <a:endParaRPr lang="es-ES" altLang="en-US" sz="2500" b="1" u="none" dirty="0">
              <a:solidFill>
                <a:schemeClr val="bg2"/>
              </a:solidFill>
            </a:endParaRPr>
          </a:p>
        </p:txBody>
      </p:sp>
      <p:sp>
        <p:nvSpPr>
          <p:cNvPr id="9" name="8 Rectángulo"/>
          <p:cNvSpPr/>
          <p:nvPr/>
        </p:nvSpPr>
        <p:spPr>
          <a:xfrm>
            <a:off x="5511801" y="3757613"/>
            <a:ext cx="4600575" cy="369332"/>
          </a:xfrm>
          <a:prstGeom prst="rect">
            <a:avLst/>
          </a:prstGeom>
        </p:spPr>
        <p:txBody>
          <a:bodyPr>
            <a:spAutoFit/>
          </a:bodyPr>
          <a:lstStyle/>
          <a:p>
            <a:pPr algn="just">
              <a:defRPr/>
            </a:pPr>
            <a:r>
              <a:rPr lang="es-CL" b="1" dirty="0" smtClean="0">
                <a:solidFill>
                  <a:srgbClr val="0070C0"/>
                </a:solidFill>
                <a:effectLst>
                  <a:outerShdw blurRad="38100" dist="38100" dir="2700000" algn="tl">
                    <a:srgbClr val="C0C0C0"/>
                  </a:outerShdw>
                </a:effectLst>
                <a:latin typeface="Arial" charset="0"/>
              </a:rPr>
              <a:t>Lengua y Literatura</a:t>
            </a:r>
            <a:endParaRPr lang="es-CL" b="1" dirty="0">
              <a:solidFill>
                <a:srgbClr val="0070C0"/>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082913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p:cTn id="7" dur="1000" fill="hold"/>
                                        <p:tgtEl>
                                          <p:spTgt spid="66565"/>
                                        </p:tgtEl>
                                        <p:attrNameLst>
                                          <p:attrName>ppt_w</p:attrName>
                                        </p:attrNameLst>
                                      </p:cBhvr>
                                      <p:tavLst>
                                        <p:tav tm="0">
                                          <p:val>
                                            <p:strVal val="#ppt_w+.3"/>
                                          </p:val>
                                        </p:tav>
                                        <p:tav tm="100000">
                                          <p:val>
                                            <p:strVal val="#ppt_w"/>
                                          </p:val>
                                        </p:tav>
                                      </p:tavLst>
                                    </p:anim>
                                    <p:anim calcmode="lin" valueType="num">
                                      <p:cBhvr>
                                        <p:cTn id="8" dur="1000" fill="hold"/>
                                        <p:tgtEl>
                                          <p:spTgt spid="66565"/>
                                        </p:tgtEl>
                                        <p:attrNameLst>
                                          <p:attrName>ppt_h</p:attrName>
                                        </p:attrNameLst>
                                      </p:cBhvr>
                                      <p:tavLst>
                                        <p:tav tm="0">
                                          <p:val>
                                            <p:strVal val="#ppt_h"/>
                                          </p:val>
                                        </p:tav>
                                        <p:tav tm="100000">
                                          <p:val>
                                            <p:strVal val="#ppt_h"/>
                                          </p:val>
                                        </p:tav>
                                      </p:tavLst>
                                    </p:anim>
                                    <p:animEffect transition="in" filter="fade">
                                      <p:cBhvr>
                                        <p:cTn id="9" dur="1000"/>
                                        <p:tgtEl>
                                          <p:spTgt spid="66565"/>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66562"/>
                                        </p:tgtEl>
                                        <p:attrNameLst>
                                          <p:attrName>style.visibility</p:attrName>
                                        </p:attrNameLst>
                                      </p:cBhvr>
                                      <p:to>
                                        <p:strVal val="visible"/>
                                      </p:to>
                                    </p:set>
                                    <p:anim calcmode="lin" valueType="num">
                                      <p:cBhvr>
                                        <p:cTn id="13" dur="1000" fill="hold"/>
                                        <p:tgtEl>
                                          <p:spTgt spid="66562"/>
                                        </p:tgtEl>
                                        <p:attrNameLst>
                                          <p:attrName>ppt_w</p:attrName>
                                        </p:attrNameLst>
                                      </p:cBhvr>
                                      <p:tavLst>
                                        <p:tav tm="0">
                                          <p:val>
                                            <p:strVal val="#ppt_w+.3"/>
                                          </p:val>
                                        </p:tav>
                                        <p:tav tm="100000">
                                          <p:val>
                                            <p:strVal val="#ppt_w"/>
                                          </p:val>
                                        </p:tav>
                                      </p:tavLst>
                                    </p:anim>
                                    <p:anim calcmode="lin" valueType="num">
                                      <p:cBhvr>
                                        <p:cTn id="14" dur="1000" fill="hold"/>
                                        <p:tgtEl>
                                          <p:spTgt spid="66562"/>
                                        </p:tgtEl>
                                        <p:attrNameLst>
                                          <p:attrName>ppt_h</p:attrName>
                                        </p:attrNameLst>
                                      </p:cBhvr>
                                      <p:tavLst>
                                        <p:tav tm="0">
                                          <p:val>
                                            <p:strVal val="#ppt_h"/>
                                          </p:val>
                                        </p:tav>
                                        <p:tav tm="100000">
                                          <p:val>
                                            <p:strVal val="#ppt_h"/>
                                          </p:val>
                                        </p:tav>
                                      </p:tavLst>
                                    </p:anim>
                                    <p:animEffect transition="in" filter="fade">
                                      <p:cBhvr>
                                        <p:cTn id="15" dur="1000"/>
                                        <p:tgtEl>
                                          <p:spTgt spid="665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6569"/>
                                        </p:tgtEl>
                                        <p:attrNameLst>
                                          <p:attrName>style.visibility</p:attrName>
                                        </p:attrNameLst>
                                      </p:cBhvr>
                                      <p:to>
                                        <p:strVal val="visible"/>
                                      </p:to>
                                    </p:set>
                                    <p:animEffect transition="in" filter="fade">
                                      <p:cBhvr>
                                        <p:cTn id="18" dur="2000"/>
                                        <p:tgtEl>
                                          <p:spTgt spid="66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title" idx="4294967295"/>
          </p:nvPr>
        </p:nvSpPr>
        <p:spPr>
          <a:xfrm>
            <a:off x="2654300" y="152400"/>
            <a:ext cx="6465888" cy="1143000"/>
          </a:xfrm>
        </p:spPr>
        <p:txBody>
          <a:bodyPr/>
          <a:lstStyle/>
          <a:p>
            <a:pPr algn="l" eaLnBrk="1" hangingPunct="1">
              <a:lnSpc>
                <a:spcPct val="80000"/>
              </a:lnSpc>
            </a:pPr>
            <a:r>
              <a:rPr lang="es-ES" altLang="en-US" sz="2700" b="1" dirty="0">
                <a:solidFill>
                  <a:schemeClr val="accent2"/>
                </a:solidFill>
                <a:latin typeface="Arial Black" panose="020B0A04020102020204" pitchFamily="34" charset="0"/>
                <a:cs typeface="Times New Roman" panose="02020603050405020304" pitchFamily="18" charset="0"/>
              </a:rPr>
              <a:t>OBJETIVOS DE ESTA CLASE</a:t>
            </a:r>
          </a:p>
        </p:txBody>
      </p:sp>
      <p:sp>
        <p:nvSpPr>
          <p:cNvPr id="64578" name="Rectangle 66"/>
          <p:cNvSpPr>
            <a:spLocks noChangeArrowheads="1"/>
          </p:cNvSpPr>
          <p:nvPr/>
        </p:nvSpPr>
        <p:spPr bwMode="auto">
          <a:xfrm>
            <a:off x="2116139" y="1092201"/>
            <a:ext cx="7729537"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eaLnBrk="1" hangingPunct="1">
              <a:lnSpc>
                <a:spcPct val="150000"/>
              </a:lnSpc>
              <a:spcBef>
                <a:spcPct val="20000"/>
              </a:spcBef>
              <a:buFontTx/>
              <a:buChar char="•"/>
            </a:pPr>
            <a:r>
              <a:rPr lang="es-ES" altLang="en-US" sz="2000" b="1" u="none" dirty="0"/>
              <a:t>Comprender el concepto de género literario.</a:t>
            </a:r>
          </a:p>
          <a:p>
            <a:pPr eaLnBrk="1" hangingPunct="1">
              <a:lnSpc>
                <a:spcPct val="150000"/>
              </a:lnSpc>
              <a:spcBef>
                <a:spcPct val="20000"/>
              </a:spcBef>
              <a:buFontTx/>
              <a:buChar char="•"/>
            </a:pPr>
            <a:r>
              <a:rPr lang="es-ES" altLang="en-US" sz="2000" b="1" u="none" dirty="0"/>
              <a:t>Reconocer los elementos constitutivos del género narrativo y dramático.</a:t>
            </a:r>
          </a:p>
          <a:p>
            <a:pPr eaLnBrk="1" hangingPunct="1">
              <a:lnSpc>
                <a:spcPct val="150000"/>
              </a:lnSpc>
              <a:spcBef>
                <a:spcPct val="20000"/>
              </a:spcBef>
              <a:buFontTx/>
              <a:buChar char="•"/>
            </a:pPr>
            <a:r>
              <a:rPr lang="es-ES" altLang="en-US" sz="2000" b="1" u="none" dirty="0"/>
              <a:t>Diferenciar las principales manifestaciones históricas de la narrativa.</a:t>
            </a:r>
          </a:p>
          <a:p>
            <a:pPr eaLnBrk="1" hangingPunct="1">
              <a:lnSpc>
                <a:spcPct val="150000"/>
              </a:lnSpc>
              <a:spcBef>
                <a:spcPct val="20000"/>
              </a:spcBef>
              <a:buFontTx/>
              <a:buChar char="•"/>
            </a:pPr>
            <a:r>
              <a:rPr lang="es-ES" altLang="en-US" sz="2000" b="1" u="none" dirty="0"/>
              <a:t>Comprender el concepto de ensayo como una manifestación artística en la que prevalece el planteamiento de opiniones.</a:t>
            </a:r>
          </a:p>
          <a:p>
            <a:pPr eaLnBrk="1" hangingPunct="1">
              <a:lnSpc>
                <a:spcPct val="150000"/>
              </a:lnSpc>
              <a:spcBef>
                <a:spcPct val="20000"/>
              </a:spcBef>
              <a:buFontTx/>
              <a:buChar char="•"/>
            </a:pPr>
            <a:r>
              <a:rPr lang="es-ES" altLang="en-US" sz="2000" b="1" u="none" dirty="0"/>
              <a:t>Comprender la estructura de una obra dramática.</a:t>
            </a:r>
          </a:p>
          <a:p>
            <a:pPr eaLnBrk="1" hangingPunct="1">
              <a:lnSpc>
                <a:spcPct val="150000"/>
              </a:lnSpc>
              <a:spcBef>
                <a:spcPct val="20000"/>
              </a:spcBef>
              <a:buFontTx/>
              <a:buChar char="•"/>
            </a:pPr>
            <a:r>
              <a:rPr lang="es-ES" altLang="en-US" sz="2000" b="1" u="none" dirty="0"/>
              <a:t>Comprender las formas dramáticas básicas</a:t>
            </a:r>
            <a:r>
              <a:rPr lang="es-ES" altLang="en-US" sz="2300" b="1" u="none" dirty="0"/>
              <a:t>.</a:t>
            </a:r>
          </a:p>
        </p:txBody>
      </p:sp>
    </p:spTree>
    <p:extLst>
      <p:ext uri="{BB962C8B-B14F-4D97-AF65-F5344CB8AC3E}">
        <p14:creationId xmlns:p14="http://schemas.microsoft.com/office/powerpoint/2010/main" val="7526859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fade">
                                      <p:cBhvr>
                                        <p:cTn id="7" dur="1000"/>
                                        <p:tgtEl>
                                          <p:spTgt spid="64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4578">
                                            <p:txEl>
                                              <p:pRg st="0" end="0"/>
                                            </p:txEl>
                                          </p:spTgt>
                                        </p:tgtEl>
                                        <p:attrNameLst>
                                          <p:attrName>style.visibility</p:attrName>
                                        </p:attrNameLst>
                                      </p:cBhvr>
                                      <p:to>
                                        <p:strVal val="visible"/>
                                      </p:to>
                                    </p:set>
                                    <p:anim calcmode="lin" valueType="num">
                                      <p:cBhvr additive="base">
                                        <p:cTn id="12" dur="500" fill="hold"/>
                                        <p:tgtEl>
                                          <p:spTgt spid="6457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45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4578">
                                            <p:txEl>
                                              <p:pRg st="1" end="1"/>
                                            </p:txEl>
                                          </p:spTgt>
                                        </p:tgtEl>
                                        <p:attrNameLst>
                                          <p:attrName>style.visibility</p:attrName>
                                        </p:attrNameLst>
                                      </p:cBhvr>
                                      <p:to>
                                        <p:strVal val="visible"/>
                                      </p:to>
                                    </p:set>
                                    <p:anim calcmode="lin" valueType="num">
                                      <p:cBhvr additive="base">
                                        <p:cTn id="18" dur="500" fill="hold"/>
                                        <p:tgtEl>
                                          <p:spTgt spid="64578">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45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4578">
                                            <p:txEl>
                                              <p:pRg st="2" end="2"/>
                                            </p:txEl>
                                          </p:spTgt>
                                        </p:tgtEl>
                                        <p:attrNameLst>
                                          <p:attrName>style.visibility</p:attrName>
                                        </p:attrNameLst>
                                      </p:cBhvr>
                                      <p:to>
                                        <p:strVal val="visible"/>
                                      </p:to>
                                    </p:set>
                                    <p:anim calcmode="lin" valueType="num">
                                      <p:cBhvr additive="base">
                                        <p:cTn id="24" dur="500" fill="hold"/>
                                        <p:tgtEl>
                                          <p:spTgt spid="64578">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457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4578">
                                            <p:txEl>
                                              <p:pRg st="3" end="3"/>
                                            </p:txEl>
                                          </p:spTgt>
                                        </p:tgtEl>
                                        <p:attrNameLst>
                                          <p:attrName>style.visibility</p:attrName>
                                        </p:attrNameLst>
                                      </p:cBhvr>
                                      <p:to>
                                        <p:strVal val="visible"/>
                                      </p:to>
                                    </p:set>
                                    <p:anim calcmode="lin" valueType="num">
                                      <p:cBhvr additive="base">
                                        <p:cTn id="30" dur="500" fill="hold"/>
                                        <p:tgtEl>
                                          <p:spTgt spid="64578">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457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4578">
                                            <p:txEl>
                                              <p:pRg st="4" end="4"/>
                                            </p:txEl>
                                          </p:spTgt>
                                        </p:tgtEl>
                                        <p:attrNameLst>
                                          <p:attrName>style.visibility</p:attrName>
                                        </p:attrNameLst>
                                      </p:cBhvr>
                                      <p:to>
                                        <p:strVal val="visible"/>
                                      </p:to>
                                    </p:set>
                                    <p:anim calcmode="lin" valueType="num">
                                      <p:cBhvr additive="base">
                                        <p:cTn id="36" dur="500" fill="hold"/>
                                        <p:tgtEl>
                                          <p:spTgt spid="64578">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457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64578">
                                            <p:txEl>
                                              <p:pRg st="5" end="5"/>
                                            </p:txEl>
                                          </p:spTgt>
                                        </p:tgtEl>
                                        <p:attrNameLst>
                                          <p:attrName>style.visibility</p:attrName>
                                        </p:attrNameLst>
                                      </p:cBhvr>
                                      <p:to>
                                        <p:strVal val="visible"/>
                                      </p:to>
                                    </p:set>
                                    <p:anim calcmode="lin" valueType="num">
                                      <p:cBhvr additive="base">
                                        <p:cTn id="42" dur="500" fill="hold"/>
                                        <p:tgtEl>
                                          <p:spTgt spid="64578">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457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7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6" name="Rectangle 6"/>
          <p:cNvSpPr>
            <a:spLocks noGrp="1" noChangeArrowheads="1"/>
          </p:cNvSpPr>
          <p:nvPr>
            <p:ph type="title" idx="4294967295"/>
          </p:nvPr>
        </p:nvSpPr>
        <p:spPr>
          <a:xfrm>
            <a:off x="2674938" y="333375"/>
            <a:ext cx="7129462" cy="503238"/>
          </a:xfrm>
        </p:spPr>
        <p:txBody>
          <a:bodyPr/>
          <a:lstStyle/>
          <a:p>
            <a:pPr>
              <a:tabLst>
                <a:tab pos="2511425" algn="l"/>
              </a:tabLst>
            </a:pPr>
            <a:r>
              <a:rPr lang="es-ES" altLang="en-US" sz="2900" b="1" dirty="0">
                <a:solidFill>
                  <a:srgbClr val="000099"/>
                </a:solidFill>
              </a:rPr>
              <a:t>Géneros literarios</a:t>
            </a:r>
          </a:p>
        </p:txBody>
      </p:sp>
      <p:sp>
        <p:nvSpPr>
          <p:cNvPr id="163857" name="Rectangle 17"/>
          <p:cNvSpPr>
            <a:spLocks noChangeArrowheads="1"/>
          </p:cNvSpPr>
          <p:nvPr/>
        </p:nvSpPr>
        <p:spPr bwMode="auto">
          <a:xfrm>
            <a:off x="2663826" y="1128714"/>
            <a:ext cx="68421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eaLnBrk="1" hangingPunct="1">
              <a:spcBef>
                <a:spcPct val="20000"/>
              </a:spcBef>
            </a:pPr>
            <a:r>
              <a:rPr lang="es-ES" altLang="en-US" u="none" dirty="0"/>
              <a:t>Una categoría fundamental para la caracterización de las obras literarias  y que facilita su comprensión y valoración es </a:t>
            </a:r>
            <a:r>
              <a:rPr lang="es-ES" altLang="en-US" i="1" u="none" dirty="0"/>
              <a:t>el género literario</a:t>
            </a:r>
            <a:r>
              <a:rPr lang="es-ES" altLang="en-US" u="none" dirty="0"/>
              <a:t>.</a:t>
            </a:r>
          </a:p>
        </p:txBody>
      </p:sp>
      <p:sp>
        <p:nvSpPr>
          <p:cNvPr id="163858" name="Text Box 18"/>
          <p:cNvSpPr txBox="1">
            <a:spLocks noChangeArrowheads="1"/>
          </p:cNvSpPr>
          <p:nvPr/>
        </p:nvSpPr>
        <p:spPr bwMode="auto">
          <a:xfrm>
            <a:off x="5916613" y="2187576"/>
            <a:ext cx="36004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eaLnBrk="1" hangingPunct="1"/>
            <a:r>
              <a:rPr lang="es-ES" altLang="en-US" u="none" dirty="0"/>
              <a:t>Los </a:t>
            </a:r>
            <a:r>
              <a:rPr lang="es-ES" altLang="en-US" b="1" u="none" dirty="0"/>
              <a:t>géneros literarios </a:t>
            </a:r>
            <a:r>
              <a:rPr lang="es-ES" altLang="en-US" u="none" dirty="0"/>
              <a:t>permiten </a:t>
            </a:r>
            <a:r>
              <a:rPr lang="es-ES" altLang="en-US" b="1" u="none" dirty="0"/>
              <a:t>agrupar las distintas obras</a:t>
            </a:r>
            <a:r>
              <a:rPr lang="es-ES" altLang="en-US" u="none" dirty="0"/>
              <a:t>, </a:t>
            </a:r>
            <a:r>
              <a:rPr lang="es-ES" altLang="en-US" b="1" u="none" dirty="0"/>
              <a:t>según características formales y de contenido. </a:t>
            </a:r>
            <a:r>
              <a:rPr lang="es-ES" altLang="en-US" u="none" dirty="0"/>
              <a:t>Sin embargo, en ocasiones la </a:t>
            </a:r>
            <a:r>
              <a:rPr lang="es-ES" altLang="en-US" b="1" u="none" dirty="0"/>
              <a:t>mezcla de características de uno y otro género </a:t>
            </a:r>
            <a:r>
              <a:rPr lang="es-ES" altLang="en-US" u="none" dirty="0"/>
              <a:t>en una misma obra dificulta su clasificación. </a:t>
            </a:r>
            <a:r>
              <a:rPr lang="es-ES" altLang="en-US" i="1" u="none" dirty="0"/>
              <a:t>En estos casos, se </a:t>
            </a:r>
            <a:r>
              <a:rPr lang="es-ES" altLang="en-US" b="1" i="1" u="none" dirty="0"/>
              <a:t>debe optar por la tendencia predominante</a:t>
            </a:r>
            <a:r>
              <a:rPr lang="es-ES" altLang="en-US" b="1" u="none" dirty="0"/>
              <a:t>.</a:t>
            </a:r>
          </a:p>
        </p:txBody>
      </p:sp>
      <p:pic>
        <p:nvPicPr>
          <p:cNvPr id="163859" name="Picture 19" descr="da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14250">
            <a:off x="2782888" y="2820988"/>
            <a:ext cx="28575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3612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846"/>
                                        </p:tgtEl>
                                        <p:attrNameLst>
                                          <p:attrName>style.visibility</p:attrName>
                                        </p:attrNameLst>
                                      </p:cBhvr>
                                      <p:to>
                                        <p:strVal val="visible"/>
                                      </p:to>
                                    </p:set>
                                    <p:animEffect transition="in" filter="fade">
                                      <p:cBhvr>
                                        <p:cTn id="7" dur="1000"/>
                                        <p:tgtEl>
                                          <p:spTgt spid="163846"/>
                                        </p:tgtEl>
                                      </p:cBhvr>
                                    </p:animEffect>
                                  </p:childTnLst>
                                </p:cTn>
                              </p:par>
                            </p:childTnLst>
                          </p:cTn>
                        </p:par>
                        <p:par>
                          <p:cTn id="8" fill="hold" nodeType="afterGroup">
                            <p:stCondLst>
                              <p:cond delay="1000"/>
                            </p:stCondLst>
                            <p:childTnLst>
                              <p:par>
                                <p:cTn id="9" presetID="7" presetClass="entr" presetSubtype="8" fill="hold" grpId="0" nodeType="afterEffect">
                                  <p:stCondLst>
                                    <p:cond delay="0"/>
                                  </p:stCondLst>
                                  <p:childTnLst>
                                    <p:set>
                                      <p:cBhvr>
                                        <p:cTn id="10" dur="1" fill="hold">
                                          <p:stCondLst>
                                            <p:cond delay="0"/>
                                          </p:stCondLst>
                                        </p:cTn>
                                        <p:tgtEl>
                                          <p:spTgt spid="163857">
                                            <p:txEl>
                                              <p:pRg st="0" end="0"/>
                                            </p:txEl>
                                          </p:spTgt>
                                        </p:tgtEl>
                                        <p:attrNameLst>
                                          <p:attrName>style.visibility</p:attrName>
                                        </p:attrNameLst>
                                      </p:cBhvr>
                                      <p:to>
                                        <p:strVal val="visible"/>
                                      </p:to>
                                    </p:set>
                                    <p:anim calcmode="lin" valueType="num">
                                      <p:cBhvr additive="base">
                                        <p:cTn id="11" dur="500" fill="hold"/>
                                        <p:tgtEl>
                                          <p:spTgt spid="16385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38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presetSubtype="0" fill="hold" nodeType="clickEffect">
                                  <p:stCondLst>
                                    <p:cond delay="0"/>
                                  </p:stCondLst>
                                  <p:childTnLst>
                                    <p:set>
                                      <p:cBhvr>
                                        <p:cTn id="16" dur="1" fill="hold">
                                          <p:stCondLst>
                                            <p:cond delay="0"/>
                                          </p:stCondLst>
                                        </p:cTn>
                                        <p:tgtEl>
                                          <p:spTgt spid="163859"/>
                                        </p:tgtEl>
                                        <p:attrNameLst>
                                          <p:attrName>style.visibility</p:attrName>
                                        </p:attrNameLst>
                                      </p:cBhvr>
                                      <p:to>
                                        <p:strVal val="visible"/>
                                      </p:to>
                                    </p:set>
                                    <p:animScale>
                                      <p:cBhvr>
                                        <p:cTn id="17" dur="1000" decel="50000" fill="hold">
                                          <p:stCondLst>
                                            <p:cond delay="0"/>
                                          </p:stCondLst>
                                        </p:cTn>
                                        <p:tgtEl>
                                          <p:spTgt spid="1638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63859"/>
                                        </p:tgtEl>
                                        <p:attrNameLst>
                                          <p:attrName>ppt_x</p:attrName>
                                          <p:attrName>ppt_y</p:attrName>
                                        </p:attrNameLst>
                                      </p:cBhvr>
                                    </p:animMotion>
                                    <p:animEffect transition="in" filter="fade">
                                      <p:cBhvr>
                                        <p:cTn id="19" dur="1000"/>
                                        <p:tgtEl>
                                          <p:spTgt spid="163859"/>
                                        </p:tgtEl>
                                      </p:cBhvr>
                                    </p:animEffect>
                                  </p:childTnLst>
                                </p:cTn>
                              </p:par>
                            </p:childTnLst>
                          </p:cTn>
                        </p:par>
                        <p:par>
                          <p:cTn id="20" fill="hold" nodeType="afterGroup">
                            <p:stCondLst>
                              <p:cond delay="1000"/>
                            </p:stCondLst>
                            <p:childTnLst>
                              <p:par>
                                <p:cTn id="21" presetID="7" presetClass="entr" presetSubtype="2" fill="hold" grpId="0" nodeType="afterEffect">
                                  <p:stCondLst>
                                    <p:cond delay="0"/>
                                  </p:stCondLst>
                                  <p:childTnLst>
                                    <p:set>
                                      <p:cBhvr>
                                        <p:cTn id="22" dur="1" fill="hold">
                                          <p:stCondLst>
                                            <p:cond delay="0"/>
                                          </p:stCondLst>
                                        </p:cTn>
                                        <p:tgtEl>
                                          <p:spTgt spid="163858"/>
                                        </p:tgtEl>
                                        <p:attrNameLst>
                                          <p:attrName>style.visibility</p:attrName>
                                        </p:attrNameLst>
                                      </p:cBhvr>
                                      <p:to>
                                        <p:strVal val="visible"/>
                                      </p:to>
                                    </p:set>
                                    <p:anim calcmode="lin" valueType="num">
                                      <p:cBhvr additive="base">
                                        <p:cTn id="23" dur="500" fill="hold"/>
                                        <p:tgtEl>
                                          <p:spTgt spid="163858"/>
                                        </p:tgtEl>
                                        <p:attrNameLst>
                                          <p:attrName>ppt_x</p:attrName>
                                        </p:attrNameLst>
                                      </p:cBhvr>
                                      <p:tavLst>
                                        <p:tav tm="0">
                                          <p:val>
                                            <p:strVal val="1+#ppt_w/2"/>
                                          </p:val>
                                        </p:tav>
                                        <p:tav tm="100000">
                                          <p:val>
                                            <p:strVal val="#ppt_x"/>
                                          </p:val>
                                        </p:tav>
                                      </p:tavLst>
                                    </p:anim>
                                    <p:anim calcmode="lin" valueType="num">
                                      <p:cBhvr additive="base">
                                        <p:cTn id="24" dur="500" fill="hold"/>
                                        <p:tgtEl>
                                          <p:spTgt spid="1638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p:bldP spid="163857" grpId="0" build="p"/>
      <p:bldP spid="1638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2" name="Rectangle 6"/>
          <p:cNvSpPr>
            <a:spLocks noGrp="1" noChangeArrowheads="1"/>
          </p:cNvSpPr>
          <p:nvPr>
            <p:ph type="title" idx="4294967295"/>
          </p:nvPr>
        </p:nvSpPr>
        <p:spPr>
          <a:xfrm>
            <a:off x="2746376" y="333375"/>
            <a:ext cx="7129463" cy="503238"/>
          </a:xfrm>
        </p:spPr>
        <p:txBody>
          <a:bodyPr/>
          <a:lstStyle/>
          <a:p>
            <a:pPr>
              <a:tabLst>
                <a:tab pos="2511425" algn="l"/>
              </a:tabLst>
            </a:pPr>
            <a:r>
              <a:rPr lang="es-ES" altLang="en-US" sz="2900" b="1" dirty="0">
                <a:solidFill>
                  <a:srgbClr val="000099"/>
                </a:solidFill>
              </a:rPr>
              <a:t>Géneros literarios: clasificación</a:t>
            </a:r>
          </a:p>
        </p:txBody>
      </p:sp>
      <p:sp>
        <p:nvSpPr>
          <p:cNvPr id="193547" name="Rectangle 11"/>
          <p:cNvSpPr>
            <a:spLocks noChangeArrowheads="1"/>
          </p:cNvSpPr>
          <p:nvPr/>
        </p:nvSpPr>
        <p:spPr bwMode="auto">
          <a:xfrm>
            <a:off x="2746375" y="1411288"/>
            <a:ext cx="29543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l" eaLnBrk="1" hangingPunct="1">
              <a:lnSpc>
                <a:spcPct val="110000"/>
              </a:lnSpc>
              <a:spcBef>
                <a:spcPct val="20000"/>
              </a:spcBef>
            </a:pPr>
            <a:r>
              <a:rPr lang="es-ES" altLang="en-US" sz="2000" b="1" u="none" dirty="0"/>
              <a:t>La primera clasificación relativa a categorías literarias </a:t>
            </a:r>
            <a:r>
              <a:rPr lang="es-ES" altLang="en-US" sz="2000" u="none" dirty="0"/>
              <a:t>pertenece a </a:t>
            </a:r>
            <a:r>
              <a:rPr lang="es-ES" altLang="en-US" sz="2000" b="1" u="none" dirty="0"/>
              <a:t>Aristóteles, </a:t>
            </a:r>
            <a:r>
              <a:rPr lang="es-ES" altLang="en-US" sz="2000" u="none" dirty="0"/>
              <a:t>quien postuló tres grandes géneros: </a:t>
            </a:r>
            <a:r>
              <a:rPr lang="es-ES" altLang="en-US" sz="2000" u="none" dirty="0">
                <a:solidFill>
                  <a:schemeClr val="hlink"/>
                </a:solidFill>
              </a:rPr>
              <a:t>Narrativo, Lírico y Dramático.</a:t>
            </a:r>
          </a:p>
        </p:txBody>
      </p:sp>
      <p:sp>
        <p:nvSpPr>
          <p:cNvPr id="193548" name="Rectangle 12"/>
          <p:cNvSpPr>
            <a:spLocks noChangeArrowheads="1"/>
          </p:cNvSpPr>
          <p:nvPr/>
        </p:nvSpPr>
        <p:spPr bwMode="auto">
          <a:xfrm rot="10800000" flipV="1">
            <a:off x="2700338" y="4414839"/>
            <a:ext cx="67738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eaLnBrk="1" hangingPunct="1">
              <a:spcBef>
                <a:spcPct val="20000"/>
              </a:spcBef>
            </a:pPr>
            <a:r>
              <a:rPr lang="es-ES" altLang="en-US" sz="2000" b="1" u="none" dirty="0"/>
              <a:t>Dentro de cada género, se reconocen subgéneros o géneros menores,</a:t>
            </a:r>
            <a:r>
              <a:rPr lang="es-ES" altLang="en-US" sz="2000" u="none" dirty="0"/>
              <a:t> algunos de ellos válidos sólo en ciertos momentos históricos. Es el caso de la epopeya griega y los cantares de gesta medievales, entre otr</a:t>
            </a:r>
            <a:r>
              <a:rPr lang="es-ES" altLang="en-US" u="none" dirty="0"/>
              <a:t>os. </a:t>
            </a:r>
          </a:p>
        </p:txBody>
      </p:sp>
      <p:pic>
        <p:nvPicPr>
          <p:cNvPr id="193549" name="Picture 13" descr="platon-aristote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90263">
            <a:off x="5772150" y="1196975"/>
            <a:ext cx="24384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50" name="Picture 14" descr="Aristote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4084">
            <a:off x="7580313" y="1125538"/>
            <a:ext cx="1936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0672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3542"/>
                                        </p:tgtEl>
                                        <p:attrNameLst>
                                          <p:attrName>style.visibility</p:attrName>
                                        </p:attrNameLst>
                                      </p:cBhvr>
                                      <p:to>
                                        <p:strVal val="visible"/>
                                      </p:to>
                                    </p:set>
                                    <p:animEffect transition="in" filter="fade">
                                      <p:cBhvr>
                                        <p:cTn id="7" dur="1000"/>
                                        <p:tgtEl>
                                          <p:spTgt spid="193542"/>
                                        </p:tgtEl>
                                      </p:cBhvr>
                                    </p:animEffect>
                                  </p:childTnLst>
                                </p:cTn>
                              </p:par>
                            </p:childTnLst>
                          </p:cTn>
                        </p:par>
                        <p:par>
                          <p:cTn id="8" fill="hold" nodeType="afterGroup">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93547">
                                            <p:txEl>
                                              <p:pRg st="0" end="0"/>
                                            </p:txEl>
                                          </p:spTgt>
                                        </p:tgtEl>
                                        <p:attrNameLst>
                                          <p:attrName>style.visibility</p:attrName>
                                        </p:attrNameLst>
                                      </p:cBhvr>
                                      <p:to>
                                        <p:strVal val="visible"/>
                                      </p:to>
                                    </p:set>
                                    <p:anim calcmode="lin" valueType="num">
                                      <p:cBhvr additive="base">
                                        <p:cTn id="11" dur="500" fill="hold"/>
                                        <p:tgtEl>
                                          <p:spTgt spid="19354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93547">
                                            <p:txEl>
                                              <p:pRg st="0" end="0"/>
                                            </p:txEl>
                                          </p:spTgt>
                                        </p:tgtEl>
                                        <p:attrNameLst>
                                          <p:attrName>ppt_y</p:attrName>
                                        </p:attrNameLst>
                                      </p:cBhvr>
                                      <p:tavLst>
                                        <p:tav tm="0">
                                          <p:val>
                                            <p:strVal val="#ppt_y"/>
                                          </p:val>
                                        </p:tav>
                                        <p:tav tm="100000">
                                          <p:val>
                                            <p:strVal val="#ppt_y"/>
                                          </p:val>
                                        </p:tav>
                                      </p:tavLst>
                                    </p:anim>
                                  </p:childTnLst>
                                </p:cTn>
                              </p:par>
                              <p:par>
                                <p:cTn id="13" presetID="6" presetClass="entr" presetSubtype="16" fill="hold" nodeType="withEffect">
                                  <p:stCondLst>
                                    <p:cond delay="0"/>
                                  </p:stCondLst>
                                  <p:childTnLst>
                                    <p:set>
                                      <p:cBhvr>
                                        <p:cTn id="14" dur="1" fill="hold">
                                          <p:stCondLst>
                                            <p:cond delay="0"/>
                                          </p:stCondLst>
                                        </p:cTn>
                                        <p:tgtEl>
                                          <p:spTgt spid="193549"/>
                                        </p:tgtEl>
                                        <p:attrNameLst>
                                          <p:attrName>style.visibility</p:attrName>
                                        </p:attrNameLst>
                                      </p:cBhvr>
                                      <p:to>
                                        <p:strVal val="visible"/>
                                      </p:to>
                                    </p:set>
                                    <p:animEffect transition="in" filter="circle(in)">
                                      <p:cBhvr>
                                        <p:cTn id="15" dur="2000"/>
                                        <p:tgtEl>
                                          <p:spTgt spid="193549"/>
                                        </p:tgtEl>
                                      </p:cBhvr>
                                    </p:animEffect>
                                  </p:childTnLst>
                                </p:cTn>
                              </p:par>
                              <p:par>
                                <p:cTn id="16" presetID="52" presetClass="entr" presetSubtype="0" fill="hold" nodeType="withEffect">
                                  <p:stCondLst>
                                    <p:cond delay="0"/>
                                  </p:stCondLst>
                                  <p:childTnLst>
                                    <p:set>
                                      <p:cBhvr>
                                        <p:cTn id="17" dur="1" fill="hold">
                                          <p:stCondLst>
                                            <p:cond delay="0"/>
                                          </p:stCondLst>
                                        </p:cTn>
                                        <p:tgtEl>
                                          <p:spTgt spid="193550"/>
                                        </p:tgtEl>
                                        <p:attrNameLst>
                                          <p:attrName>style.visibility</p:attrName>
                                        </p:attrNameLst>
                                      </p:cBhvr>
                                      <p:to>
                                        <p:strVal val="visible"/>
                                      </p:to>
                                    </p:set>
                                    <p:animScale>
                                      <p:cBhvr>
                                        <p:cTn id="18" dur="1000" decel="50000" fill="hold">
                                          <p:stCondLst>
                                            <p:cond delay="0"/>
                                          </p:stCondLst>
                                        </p:cTn>
                                        <p:tgtEl>
                                          <p:spTgt spid="1935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93550"/>
                                        </p:tgtEl>
                                        <p:attrNameLst>
                                          <p:attrName>ppt_x</p:attrName>
                                          <p:attrName>ppt_y</p:attrName>
                                        </p:attrNameLst>
                                      </p:cBhvr>
                                    </p:animMotion>
                                    <p:animEffect transition="in" filter="fade">
                                      <p:cBhvr>
                                        <p:cTn id="20" dur="1000"/>
                                        <p:tgtEl>
                                          <p:spTgt spid="193550"/>
                                        </p:tgtEl>
                                      </p:cBhvr>
                                    </p:animEffect>
                                  </p:childTnLst>
                                </p:cTn>
                              </p:par>
                            </p:childTnLst>
                          </p:cTn>
                        </p:par>
                        <p:par>
                          <p:cTn id="21" fill="hold" nodeType="afterGroup">
                            <p:stCondLst>
                              <p:cond delay="3000"/>
                            </p:stCondLst>
                            <p:childTnLst>
                              <p:par>
                                <p:cTn id="22" presetID="2" presetClass="entr" presetSubtype="8" fill="hold" grpId="0" nodeType="afterEffect">
                                  <p:stCondLst>
                                    <p:cond delay="0"/>
                                  </p:stCondLst>
                                  <p:childTnLst>
                                    <p:set>
                                      <p:cBhvr>
                                        <p:cTn id="23" dur="1" fill="hold">
                                          <p:stCondLst>
                                            <p:cond delay="0"/>
                                          </p:stCondLst>
                                        </p:cTn>
                                        <p:tgtEl>
                                          <p:spTgt spid="193548"/>
                                        </p:tgtEl>
                                        <p:attrNameLst>
                                          <p:attrName>style.visibility</p:attrName>
                                        </p:attrNameLst>
                                      </p:cBhvr>
                                      <p:to>
                                        <p:strVal val="visible"/>
                                      </p:to>
                                    </p:set>
                                    <p:anim calcmode="lin" valueType="num">
                                      <p:cBhvr additive="base">
                                        <p:cTn id="24" dur="500" fill="hold"/>
                                        <p:tgtEl>
                                          <p:spTgt spid="193548"/>
                                        </p:tgtEl>
                                        <p:attrNameLst>
                                          <p:attrName>ppt_x</p:attrName>
                                        </p:attrNameLst>
                                      </p:cBhvr>
                                      <p:tavLst>
                                        <p:tav tm="0">
                                          <p:val>
                                            <p:strVal val="0-#ppt_w/2"/>
                                          </p:val>
                                        </p:tav>
                                        <p:tav tm="100000">
                                          <p:val>
                                            <p:strVal val="#ppt_x"/>
                                          </p:val>
                                        </p:tav>
                                      </p:tavLst>
                                    </p:anim>
                                    <p:anim calcmode="lin" valueType="num">
                                      <p:cBhvr additive="base">
                                        <p:cTn id="25" dur="500" fill="hold"/>
                                        <p:tgtEl>
                                          <p:spTgt spid="1935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p:bldP spid="193547" grpId="0" build="p" autoUpdateAnimBg="0"/>
      <p:bldP spid="19354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0" name="Rectangle 6"/>
          <p:cNvSpPr>
            <a:spLocks noGrp="1" noChangeArrowheads="1"/>
          </p:cNvSpPr>
          <p:nvPr>
            <p:ph type="title" idx="4294967295"/>
          </p:nvPr>
        </p:nvSpPr>
        <p:spPr>
          <a:xfrm>
            <a:off x="2674938" y="404814"/>
            <a:ext cx="7453312" cy="503237"/>
          </a:xfrm>
        </p:spPr>
        <p:txBody>
          <a:bodyPr/>
          <a:lstStyle/>
          <a:p>
            <a:pPr>
              <a:lnSpc>
                <a:spcPct val="80000"/>
              </a:lnSpc>
              <a:tabLst>
                <a:tab pos="2511425" algn="l"/>
              </a:tabLst>
            </a:pPr>
            <a:r>
              <a:rPr lang="es-ES" altLang="en-US" sz="2800" b="1" dirty="0">
                <a:solidFill>
                  <a:srgbClr val="000099"/>
                </a:solidFill>
              </a:rPr>
              <a:t>Género narrativo: </a:t>
            </a:r>
            <a:r>
              <a:rPr lang="es-ES" altLang="en-US" sz="2200" b="1" dirty="0">
                <a:solidFill>
                  <a:srgbClr val="000099"/>
                </a:solidFill>
              </a:rPr>
              <a:t>antecedentes históricos</a:t>
            </a:r>
            <a:r>
              <a:rPr lang="es-ES" altLang="en-US" sz="2900" b="1" dirty="0">
                <a:solidFill>
                  <a:srgbClr val="000099"/>
                </a:solidFill>
              </a:rPr>
              <a:t> </a:t>
            </a:r>
          </a:p>
        </p:txBody>
      </p:sp>
      <p:sp>
        <p:nvSpPr>
          <p:cNvPr id="195595" name="Rectangle 11"/>
          <p:cNvSpPr>
            <a:spLocks noChangeArrowheads="1"/>
          </p:cNvSpPr>
          <p:nvPr/>
        </p:nvSpPr>
        <p:spPr bwMode="auto">
          <a:xfrm>
            <a:off x="1860550" y="1350963"/>
            <a:ext cx="4852988"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eaLnBrk="1" hangingPunct="1">
              <a:lnSpc>
                <a:spcPct val="110000"/>
              </a:lnSpc>
              <a:spcBef>
                <a:spcPct val="20000"/>
              </a:spcBef>
            </a:pPr>
            <a:r>
              <a:rPr lang="es-ES" altLang="en-US" sz="1900" u="none" dirty="0"/>
              <a:t>Su </a:t>
            </a:r>
            <a:r>
              <a:rPr lang="es-ES" altLang="en-US" sz="1900" b="1" u="none" dirty="0"/>
              <a:t>antecedente histórico es la épica,</a:t>
            </a:r>
            <a:r>
              <a:rPr lang="es-ES" altLang="en-US" sz="1900" u="none" dirty="0"/>
              <a:t> antigua manifestación literaria (siglo VIII a.C.), cuya principal característica es el </a:t>
            </a:r>
            <a:r>
              <a:rPr lang="es-ES" altLang="en-US" sz="1900" b="1" u="none" dirty="0"/>
              <a:t>ensalzamiento del pasado legendario de un pueblo y las virtudes de héroes que realizaban hazañas extraordinarias y nobles</a:t>
            </a:r>
            <a:r>
              <a:rPr lang="es-ES" altLang="en-US" sz="1900" u="none" dirty="0"/>
              <a:t>. El mundo de </a:t>
            </a:r>
            <a:r>
              <a:rPr lang="es-ES" altLang="en-US" sz="1900" b="1" u="none" dirty="0"/>
              <a:t>la épica cedió su lugar al mundo narrativo</a:t>
            </a:r>
            <a:r>
              <a:rPr lang="es-ES" altLang="en-US" sz="1900" u="none" dirty="0"/>
              <a:t>, en el cual tienen cabida los </a:t>
            </a:r>
            <a:r>
              <a:rPr lang="es-ES" altLang="en-US" sz="1900" b="1" u="none" dirty="0"/>
              <a:t>hechos propios del mundo cotidiano</a:t>
            </a:r>
            <a:r>
              <a:rPr lang="es-ES" altLang="en-US" sz="1900" u="none" dirty="0"/>
              <a:t>, a través de la novela.</a:t>
            </a:r>
          </a:p>
        </p:txBody>
      </p:sp>
      <p:pic>
        <p:nvPicPr>
          <p:cNvPr id="195597" name="Picture 13" descr="d1d9c3ca374f53173f6da318d760cd042ac3f3d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0219">
            <a:off x="6959601" y="1449388"/>
            <a:ext cx="2557463"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8" name="Picture 14" descr="trojan_hor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28630">
            <a:off x="7464426" y="2924176"/>
            <a:ext cx="197167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259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5590"/>
                                        </p:tgtEl>
                                        <p:attrNameLst>
                                          <p:attrName>style.visibility</p:attrName>
                                        </p:attrNameLst>
                                      </p:cBhvr>
                                      <p:to>
                                        <p:strVal val="visible"/>
                                      </p:to>
                                    </p:set>
                                    <p:animEffect transition="in" filter="fade">
                                      <p:cBhvr>
                                        <p:cTn id="7" dur="1000"/>
                                        <p:tgtEl>
                                          <p:spTgt spid="195590"/>
                                        </p:tgtEl>
                                      </p:cBhvr>
                                    </p:animEffect>
                                  </p:childTnLst>
                                </p:cTn>
                              </p:par>
                            </p:childTnLst>
                          </p:cTn>
                        </p:par>
                        <p:par>
                          <p:cTn id="8" fill="hold" nodeType="afterGroup">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195595">
                                            <p:txEl>
                                              <p:pRg st="0" end="0"/>
                                            </p:txEl>
                                          </p:spTgt>
                                        </p:tgtEl>
                                        <p:attrNameLst>
                                          <p:attrName>style.visibility</p:attrName>
                                        </p:attrNameLst>
                                      </p:cBhvr>
                                      <p:to>
                                        <p:strVal val="visible"/>
                                      </p:to>
                                    </p:set>
                                    <p:anim calcmode="lin" valueType="num">
                                      <p:cBhvr additive="base">
                                        <p:cTn id="11" dur="500" fill="hold"/>
                                        <p:tgtEl>
                                          <p:spTgt spid="19559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95595">
                                            <p:txEl>
                                              <p:pRg st="0" end="0"/>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52" presetClass="entr" presetSubtype="0" fill="hold" nodeType="afterEffect">
                                  <p:stCondLst>
                                    <p:cond delay="0"/>
                                  </p:stCondLst>
                                  <p:childTnLst>
                                    <p:set>
                                      <p:cBhvr>
                                        <p:cTn id="15" dur="1" fill="hold">
                                          <p:stCondLst>
                                            <p:cond delay="0"/>
                                          </p:stCondLst>
                                        </p:cTn>
                                        <p:tgtEl>
                                          <p:spTgt spid="195597"/>
                                        </p:tgtEl>
                                        <p:attrNameLst>
                                          <p:attrName>style.visibility</p:attrName>
                                        </p:attrNameLst>
                                      </p:cBhvr>
                                      <p:to>
                                        <p:strVal val="visible"/>
                                      </p:to>
                                    </p:set>
                                    <p:animScale>
                                      <p:cBhvr>
                                        <p:cTn id="16" dur="1000" decel="50000" fill="hold">
                                          <p:stCondLst>
                                            <p:cond delay="0"/>
                                          </p:stCondLst>
                                        </p:cTn>
                                        <p:tgtEl>
                                          <p:spTgt spid="1955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95597"/>
                                        </p:tgtEl>
                                        <p:attrNameLst>
                                          <p:attrName>ppt_x</p:attrName>
                                          <p:attrName>ppt_y</p:attrName>
                                        </p:attrNameLst>
                                      </p:cBhvr>
                                    </p:animMotion>
                                    <p:animEffect transition="in" filter="fade">
                                      <p:cBhvr>
                                        <p:cTn id="18" dur="1000"/>
                                        <p:tgtEl>
                                          <p:spTgt spid="195597"/>
                                        </p:tgtEl>
                                      </p:cBhvr>
                                    </p:animEffect>
                                  </p:childTnLst>
                                </p:cTn>
                              </p:par>
                            </p:childTnLst>
                          </p:cTn>
                        </p:par>
                        <p:par>
                          <p:cTn id="19" fill="hold" nodeType="afterGroup">
                            <p:stCondLst>
                              <p:cond delay="2500"/>
                            </p:stCondLst>
                            <p:childTnLst>
                              <p:par>
                                <p:cTn id="20" presetID="52" presetClass="entr" presetSubtype="0" fill="hold" nodeType="afterEffect">
                                  <p:stCondLst>
                                    <p:cond delay="0"/>
                                  </p:stCondLst>
                                  <p:childTnLst>
                                    <p:set>
                                      <p:cBhvr>
                                        <p:cTn id="21" dur="1" fill="hold">
                                          <p:stCondLst>
                                            <p:cond delay="0"/>
                                          </p:stCondLst>
                                        </p:cTn>
                                        <p:tgtEl>
                                          <p:spTgt spid="195598"/>
                                        </p:tgtEl>
                                        <p:attrNameLst>
                                          <p:attrName>style.visibility</p:attrName>
                                        </p:attrNameLst>
                                      </p:cBhvr>
                                      <p:to>
                                        <p:strVal val="visible"/>
                                      </p:to>
                                    </p:set>
                                    <p:animScale>
                                      <p:cBhvr>
                                        <p:cTn id="22" dur="1000" decel="50000" fill="hold">
                                          <p:stCondLst>
                                            <p:cond delay="0"/>
                                          </p:stCondLst>
                                        </p:cTn>
                                        <p:tgtEl>
                                          <p:spTgt spid="1955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95598"/>
                                        </p:tgtEl>
                                        <p:attrNameLst>
                                          <p:attrName>ppt_x</p:attrName>
                                          <p:attrName>ppt_y</p:attrName>
                                        </p:attrNameLst>
                                      </p:cBhvr>
                                    </p:animMotion>
                                    <p:animEffect transition="in" filter="fade">
                                      <p:cBhvr>
                                        <p:cTn id="24" dur="1000"/>
                                        <p:tgtEl>
                                          <p:spTgt spid="195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0" grpId="0"/>
      <p:bldP spid="19559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4" name="Rectangle 6"/>
          <p:cNvSpPr>
            <a:spLocks noGrp="1" noChangeArrowheads="1"/>
          </p:cNvSpPr>
          <p:nvPr>
            <p:ph type="title" idx="4294967295"/>
          </p:nvPr>
        </p:nvSpPr>
        <p:spPr>
          <a:xfrm>
            <a:off x="2674938" y="368300"/>
            <a:ext cx="7453312" cy="503238"/>
          </a:xfrm>
        </p:spPr>
        <p:txBody>
          <a:bodyPr/>
          <a:lstStyle/>
          <a:p>
            <a:pPr>
              <a:lnSpc>
                <a:spcPct val="80000"/>
              </a:lnSpc>
              <a:tabLst>
                <a:tab pos="2511425" algn="l"/>
              </a:tabLst>
            </a:pPr>
            <a:r>
              <a:rPr lang="es-ES" altLang="en-US" sz="2800" b="1" dirty="0">
                <a:solidFill>
                  <a:srgbClr val="000099"/>
                </a:solidFill>
              </a:rPr>
              <a:t>Género narrativo: concepto</a:t>
            </a:r>
          </a:p>
        </p:txBody>
      </p:sp>
      <p:pic>
        <p:nvPicPr>
          <p:cNvPr id="196619" name="Picture 11" descr="Las%20mil%20y%20una%20noches"/>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rot="455349">
            <a:off x="8043863" y="1285876"/>
            <a:ext cx="1706562" cy="2327275"/>
          </a:xfrm>
        </p:spPr>
      </p:pic>
      <p:sp>
        <p:nvSpPr>
          <p:cNvPr id="196622" name="Text Box 14"/>
          <p:cNvSpPr txBox="1">
            <a:spLocks noChangeArrowheads="1"/>
          </p:cNvSpPr>
          <p:nvPr/>
        </p:nvSpPr>
        <p:spPr bwMode="auto">
          <a:xfrm>
            <a:off x="2674939" y="1052514"/>
            <a:ext cx="51847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eaLnBrk="1" hangingPunct="1"/>
            <a:r>
              <a:rPr lang="es-ES" altLang="en-US" sz="2000" u="none" dirty="0"/>
              <a:t>El </a:t>
            </a:r>
            <a:r>
              <a:rPr lang="es-ES" altLang="en-US" sz="2000" b="1" u="none" dirty="0"/>
              <a:t>género narrativo </a:t>
            </a:r>
            <a:r>
              <a:rPr lang="es-ES" altLang="en-US" sz="2000" u="none" dirty="0"/>
              <a:t>está integrado por todas las obras literarias </a:t>
            </a:r>
            <a:r>
              <a:rPr lang="es-ES" altLang="en-US" sz="2000" b="1" u="none" dirty="0"/>
              <a:t>escritas en prosa</a:t>
            </a:r>
            <a:r>
              <a:rPr lang="es-ES" altLang="en-US" sz="2000" u="none" dirty="0"/>
              <a:t>, cuyo </a:t>
            </a:r>
            <a:r>
              <a:rPr lang="es-ES" altLang="en-US" sz="2000" b="1" u="none" dirty="0"/>
              <a:t>propósito</a:t>
            </a:r>
            <a:r>
              <a:rPr lang="es-ES" altLang="en-US" sz="2000" u="none" dirty="0"/>
              <a:t> fundamental es </a:t>
            </a:r>
            <a:r>
              <a:rPr lang="es-ES" altLang="en-US" sz="2000" b="1" u="none" dirty="0"/>
              <a:t>relatar o narrar acontecimientos de carácter ficticio. </a:t>
            </a:r>
            <a:r>
              <a:rPr lang="es-ES" altLang="en-US" sz="2000" u="none" dirty="0"/>
              <a:t>Este relato se desarrolla gracias al </a:t>
            </a:r>
            <a:r>
              <a:rPr lang="es-ES" altLang="en-US" sz="2000" b="1" u="none" dirty="0"/>
              <a:t>narrador </a:t>
            </a:r>
            <a:r>
              <a:rPr lang="es-ES" altLang="en-US" sz="2000" u="none" dirty="0"/>
              <a:t>(ser ficticio) que </a:t>
            </a:r>
            <a:r>
              <a:rPr lang="es-ES" altLang="en-US" sz="2000" b="1" u="none" dirty="0"/>
              <a:t>cuenta algo </a:t>
            </a:r>
            <a:r>
              <a:rPr lang="es-ES" altLang="en-US" sz="2000" u="none" dirty="0"/>
              <a:t>(el mundo creado en la obra) </a:t>
            </a:r>
            <a:r>
              <a:rPr lang="es-ES" altLang="en-US" sz="2000" b="1" u="none" dirty="0"/>
              <a:t>al lector ideal.</a:t>
            </a:r>
          </a:p>
        </p:txBody>
      </p:sp>
      <p:pic>
        <p:nvPicPr>
          <p:cNvPr id="196625" name="Picture 17" descr="quij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03162">
            <a:off x="2900363" y="3644900"/>
            <a:ext cx="1670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21" name="Picture 13" descr="95007002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49090">
            <a:off x="4259264" y="3762376"/>
            <a:ext cx="1800225"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24" name="Picture 16" descr="el_senor_anillos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82329">
            <a:off x="5356225" y="3608389"/>
            <a:ext cx="2484438"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23" name="Picture 15" descr="6a00c22524a975604a00c22525a5808e1d-500p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73818">
            <a:off x="7210426" y="3860801"/>
            <a:ext cx="1585913"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3055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6614"/>
                                        </p:tgtEl>
                                        <p:attrNameLst>
                                          <p:attrName>style.visibility</p:attrName>
                                        </p:attrNameLst>
                                      </p:cBhvr>
                                      <p:to>
                                        <p:strVal val="visible"/>
                                      </p:to>
                                    </p:set>
                                    <p:animEffect transition="in" filter="fade">
                                      <p:cBhvr>
                                        <p:cTn id="7" dur="1000"/>
                                        <p:tgtEl>
                                          <p:spTgt spid="196614"/>
                                        </p:tgtEl>
                                      </p:cBhvr>
                                    </p:animEffect>
                                  </p:childTnLst>
                                </p:cTn>
                              </p:par>
                            </p:childTnLst>
                          </p:cTn>
                        </p:par>
                        <p:par>
                          <p:cTn id="8" fill="hold" nodeType="afterGroup">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96622"/>
                                        </p:tgtEl>
                                        <p:attrNameLst>
                                          <p:attrName>style.visibility</p:attrName>
                                        </p:attrNameLst>
                                      </p:cBhvr>
                                      <p:to>
                                        <p:strVal val="visible"/>
                                      </p:to>
                                    </p:set>
                                    <p:anim calcmode="lin" valueType="num">
                                      <p:cBhvr additive="base">
                                        <p:cTn id="11" dur="500" fill="hold"/>
                                        <p:tgtEl>
                                          <p:spTgt spid="196622"/>
                                        </p:tgtEl>
                                        <p:attrNameLst>
                                          <p:attrName>ppt_x</p:attrName>
                                        </p:attrNameLst>
                                      </p:cBhvr>
                                      <p:tavLst>
                                        <p:tav tm="0">
                                          <p:val>
                                            <p:strVal val="#ppt_x"/>
                                          </p:val>
                                        </p:tav>
                                        <p:tav tm="100000">
                                          <p:val>
                                            <p:strVal val="#ppt_x"/>
                                          </p:val>
                                        </p:tav>
                                      </p:tavLst>
                                    </p:anim>
                                    <p:anim calcmode="lin" valueType="num">
                                      <p:cBhvr additive="base">
                                        <p:cTn id="12" dur="500" fill="hold"/>
                                        <p:tgtEl>
                                          <p:spTgt spid="196622"/>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96619"/>
                                        </p:tgtEl>
                                        <p:attrNameLst>
                                          <p:attrName>style.visibility</p:attrName>
                                        </p:attrNameLst>
                                      </p:cBhvr>
                                      <p:to>
                                        <p:strVal val="visible"/>
                                      </p:to>
                                    </p:set>
                                    <p:animEffect transition="in" filter="fade">
                                      <p:cBhvr>
                                        <p:cTn id="15" dur="1000"/>
                                        <p:tgtEl>
                                          <p:spTgt spid="196619"/>
                                        </p:tgtEl>
                                      </p:cBhvr>
                                    </p:animEffect>
                                    <p:anim calcmode="lin" valueType="num">
                                      <p:cBhvr>
                                        <p:cTn id="16" dur="1000" fill="hold"/>
                                        <p:tgtEl>
                                          <p:spTgt spid="196619"/>
                                        </p:tgtEl>
                                        <p:attrNameLst>
                                          <p:attrName>ppt_x</p:attrName>
                                        </p:attrNameLst>
                                      </p:cBhvr>
                                      <p:tavLst>
                                        <p:tav tm="0">
                                          <p:val>
                                            <p:strVal val="#ppt_x"/>
                                          </p:val>
                                        </p:tav>
                                        <p:tav tm="100000">
                                          <p:val>
                                            <p:strVal val="#ppt_x"/>
                                          </p:val>
                                        </p:tav>
                                      </p:tavLst>
                                    </p:anim>
                                    <p:anim calcmode="lin" valueType="num">
                                      <p:cBhvr>
                                        <p:cTn id="17" dur="1000" fill="hold"/>
                                        <p:tgtEl>
                                          <p:spTgt spid="196619"/>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000"/>
                            </p:stCondLst>
                            <p:childTnLst>
                              <p:par>
                                <p:cTn id="19" presetID="52" presetClass="entr" presetSubtype="0" fill="hold" nodeType="afterEffect">
                                  <p:stCondLst>
                                    <p:cond delay="0"/>
                                  </p:stCondLst>
                                  <p:childTnLst>
                                    <p:set>
                                      <p:cBhvr>
                                        <p:cTn id="20" dur="1" fill="hold">
                                          <p:stCondLst>
                                            <p:cond delay="0"/>
                                          </p:stCondLst>
                                        </p:cTn>
                                        <p:tgtEl>
                                          <p:spTgt spid="196625"/>
                                        </p:tgtEl>
                                        <p:attrNameLst>
                                          <p:attrName>style.visibility</p:attrName>
                                        </p:attrNameLst>
                                      </p:cBhvr>
                                      <p:to>
                                        <p:strVal val="visible"/>
                                      </p:to>
                                    </p:set>
                                    <p:animScale>
                                      <p:cBhvr>
                                        <p:cTn id="21" dur="1000" decel="50000" fill="hold">
                                          <p:stCondLst>
                                            <p:cond delay="0"/>
                                          </p:stCondLst>
                                        </p:cTn>
                                        <p:tgtEl>
                                          <p:spTgt spid="1966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96625"/>
                                        </p:tgtEl>
                                        <p:attrNameLst>
                                          <p:attrName>ppt_x</p:attrName>
                                          <p:attrName>ppt_y</p:attrName>
                                        </p:attrNameLst>
                                      </p:cBhvr>
                                    </p:animMotion>
                                    <p:animEffect transition="in" filter="fade">
                                      <p:cBhvr>
                                        <p:cTn id="23" dur="1000"/>
                                        <p:tgtEl>
                                          <p:spTgt spid="196625"/>
                                        </p:tgtEl>
                                      </p:cBhvr>
                                    </p:animEffect>
                                  </p:childTnLst>
                                </p:cTn>
                              </p:par>
                            </p:childTnLst>
                          </p:cTn>
                        </p:par>
                        <p:par>
                          <p:cTn id="24" fill="hold" nodeType="afterGroup">
                            <p:stCondLst>
                              <p:cond delay="3000"/>
                            </p:stCondLst>
                            <p:childTnLst>
                              <p:par>
                                <p:cTn id="25" presetID="52" presetClass="entr" presetSubtype="0" fill="hold" nodeType="afterEffect">
                                  <p:stCondLst>
                                    <p:cond delay="0"/>
                                  </p:stCondLst>
                                  <p:childTnLst>
                                    <p:set>
                                      <p:cBhvr>
                                        <p:cTn id="26" dur="1" fill="hold">
                                          <p:stCondLst>
                                            <p:cond delay="0"/>
                                          </p:stCondLst>
                                        </p:cTn>
                                        <p:tgtEl>
                                          <p:spTgt spid="196621"/>
                                        </p:tgtEl>
                                        <p:attrNameLst>
                                          <p:attrName>style.visibility</p:attrName>
                                        </p:attrNameLst>
                                      </p:cBhvr>
                                      <p:to>
                                        <p:strVal val="visible"/>
                                      </p:to>
                                    </p:set>
                                    <p:animScale>
                                      <p:cBhvr>
                                        <p:cTn id="27" dur="1000" decel="50000" fill="hold">
                                          <p:stCondLst>
                                            <p:cond delay="0"/>
                                          </p:stCondLst>
                                        </p:cTn>
                                        <p:tgtEl>
                                          <p:spTgt spid="1966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96621"/>
                                        </p:tgtEl>
                                        <p:attrNameLst>
                                          <p:attrName>ppt_x</p:attrName>
                                          <p:attrName>ppt_y</p:attrName>
                                        </p:attrNameLst>
                                      </p:cBhvr>
                                    </p:animMotion>
                                    <p:animEffect transition="in" filter="fade">
                                      <p:cBhvr>
                                        <p:cTn id="29" dur="1000"/>
                                        <p:tgtEl>
                                          <p:spTgt spid="196621"/>
                                        </p:tgtEl>
                                      </p:cBhvr>
                                    </p:animEffect>
                                  </p:childTnLst>
                                </p:cTn>
                              </p:par>
                            </p:childTnLst>
                          </p:cTn>
                        </p:par>
                        <p:par>
                          <p:cTn id="30" fill="hold" nodeType="afterGroup">
                            <p:stCondLst>
                              <p:cond delay="4000"/>
                            </p:stCondLst>
                            <p:childTnLst>
                              <p:par>
                                <p:cTn id="31" presetID="52" presetClass="entr" presetSubtype="0" fill="hold" nodeType="afterEffect">
                                  <p:stCondLst>
                                    <p:cond delay="0"/>
                                  </p:stCondLst>
                                  <p:childTnLst>
                                    <p:set>
                                      <p:cBhvr>
                                        <p:cTn id="32" dur="1" fill="hold">
                                          <p:stCondLst>
                                            <p:cond delay="0"/>
                                          </p:stCondLst>
                                        </p:cTn>
                                        <p:tgtEl>
                                          <p:spTgt spid="196624"/>
                                        </p:tgtEl>
                                        <p:attrNameLst>
                                          <p:attrName>style.visibility</p:attrName>
                                        </p:attrNameLst>
                                      </p:cBhvr>
                                      <p:to>
                                        <p:strVal val="visible"/>
                                      </p:to>
                                    </p:set>
                                    <p:animScale>
                                      <p:cBhvr>
                                        <p:cTn id="33" dur="1000" decel="50000" fill="hold">
                                          <p:stCondLst>
                                            <p:cond delay="0"/>
                                          </p:stCondLst>
                                        </p:cTn>
                                        <p:tgtEl>
                                          <p:spTgt spid="1966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96624"/>
                                        </p:tgtEl>
                                        <p:attrNameLst>
                                          <p:attrName>ppt_x</p:attrName>
                                          <p:attrName>ppt_y</p:attrName>
                                        </p:attrNameLst>
                                      </p:cBhvr>
                                    </p:animMotion>
                                    <p:animEffect transition="in" filter="fade">
                                      <p:cBhvr>
                                        <p:cTn id="35" dur="1000"/>
                                        <p:tgtEl>
                                          <p:spTgt spid="196624"/>
                                        </p:tgtEl>
                                      </p:cBhvr>
                                    </p:animEffect>
                                  </p:childTnLst>
                                </p:cTn>
                              </p:par>
                            </p:childTnLst>
                          </p:cTn>
                        </p:par>
                        <p:par>
                          <p:cTn id="36" fill="hold" nodeType="afterGroup">
                            <p:stCondLst>
                              <p:cond delay="5000"/>
                            </p:stCondLst>
                            <p:childTnLst>
                              <p:par>
                                <p:cTn id="37" presetID="52" presetClass="entr" presetSubtype="0" fill="hold" nodeType="afterEffect">
                                  <p:stCondLst>
                                    <p:cond delay="0"/>
                                  </p:stCondLst>
                                  <p:childTnLst>
                                    <p:set>
                                      <p:cBhvr>
                                        <p:cTn id="38" dur="1" fill="hold">
                                          <p:stCondLst>
                                            <p:cond delay="0"/>
                                          </p:stCondLst>
                                        </p:cTn>
                                        <p:tgtEl>
                                          <p:spTgt spid="196623"/>
                                        </p:tgtEl>
                                        <p:attrNameLst>
                                          <p:attrName>style.visibility</p:attrName>
                                        </p:attrNameLst>
                                      </p:cBhvr>
                                      <p:to>
                                        <p:strVal val="visible"/>
                                      </p:to>
                                    </p:set>
                                    <p:animScale>
                                      <p:cBhvr>
                                        <p:cTn id="39" dur="1000" decel="50000" fill="hold">
                                          <p:stCondLst>
                                            <p:cond delay="0"/>
                                          </p:stCondLst>
                                        </p:cTn>
                                        <p:tgtEl>
                                          <p:spTgt spid="1966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96623"/>
                                        </p:tgtEl>
                                        <p:attrNameLst>
                                          <p:attrName>ppt_x</p:attrName>
                                          <p:attrName>ppt_y</p:attrName>
                                        </p:attrNameLst>
                                      </p:cBhvr>
                                    </p:animMotion>
                                    <p:animEffect transition="in" filter="fade">
                                      <p:cBhvr>
                                        <p:cTn id="41" dur="1000"/>
                                        <p:tgtEl>
                                          <p:spTgt spid="196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4" grpId="0"/>
      <p:bldP spid="1966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2" name="Rectangle 6"/>
          <p:cNvSpPr>
            <a:spLocks noGrp="1" noChangeArrowheads="1"/>
          </p:cNvSpPr>
          <p:nvPr>
            <p:ph type="title" idx="4294967295"/>
          </p:nvPr>
        </p:nvSpPr>
        <p:spPr>
          <a:xfrm>
            <a:off x="2674938" y="441325"/>
            <a:ext cx="7453312" cy="503238"/>
          </a:xfrm>
        </p:spPr>
        <p:txBody>
          <a:bodyPr>
            <a:normAutofit fontScale="90000"/>
          </a:bodyPr>
          <a:lstStyle/>
          <a:p>
            <a:pPr>
              <a:lnSpc>
                <a:spcPct val="80000"/>
              </a:lnSpc>
              <a:tabLst>
                <a:tab pos="2511425" algn="l"/>
              </a:tabLst>
            </a:pPr>
            <a:r>
              <a:rPr lang="es-ES" altLang="en-US" sz="2800" b="1" dirty="0">
                <a:solidFill>
                  <a:srgbClr val="000099"/>
                </a:solidFill>
              </a:rPr>
              <a:t>Organización</a:t>
            </a:r>
            <a:r>
              <a:rPr lang="es-ES" altLang="en-US" sz="2900" b="1" dirty="0">
                <a:solidFill>
                  <a:srgbClr val="000099"/>
                </a:solidFill>
              </a:rPr>
              <a:t>  de los elementos de las obras narrativas</a:t>
            </a:r>
          </a:p>
        </p:txBody>
      </p:sp>
      <p:sp>
        <p:nvSpPr>
          <p:cNvPr id="219143" name="Oval 7"/>
          <p:cNvSpPr>
            <a:spLocks noChangeArrowheads="1"/>
          </p:cNvSpPr>
          <p:nvPr/>
        </p:nvSpPr>
        <p:spPr bwMode="auto">
          <a:xfrm>
            <a:off x="2819400" y="1520826"/>
            <a:ext cx="2305050" cy="576263"/>
          </a:xfrm>
          <a:prstGeom prst="ellipse">
            <a:avLst/>
          </a:prstGeom>
          <a:solidFill>
            <a:srgbClr val="B3F2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s-ES" altLang="en-US" sz="1700" b="1" u="none" dirty="0"/>
              <a:t>NARRADOR</a:t>
            </a:r>
          </a:p>
        </p:txBody>
      </p:sp>
      <p:sp>
        <p:nvSpPr>
          <p:cNvPr id="219144" name="Text Box 8"/>
          <p:cNvSpPr txBox="1">
            <a:spLocks noChangeArrowheads="1"/>
          </p:cNvSpPr>
          <p:nvPr/>
        </p:nvSpPr>
        <p:spPr bwMode="auto">
          <a:xfrm>
            <a:off x="2506663" y="2455863"/>
            <a:ext cx="79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l" eaLnBrk="1" hangingPunct="1"/>
            <a:r>
              <a:rPr lang="es-ES" altLang="en-US" b="1" u="none" dirty="0"/>
              <a:t>Tipos</a:t>
            </a:r>
          </a:p>
        </p:txBody>
      </p:sp>
      <p:sp>
        <p:nvSpPr>
          <p:cNvPr id="219145" name="Rectangle 9"/>
          <p:cNvSpPr>
            <a:spLocks noChangeArrowheads="1"/>
          </p:cNvSpPr>
          <p:nvPr/>
        </p:nvSpPr>
        <p:spPr bwMode="auto">
          <a:xfrm>
            <a:off x="2711450" y="3429000"/>
            <a:ext cx="1620838" cy="719138"/>
          </a:xfrm>
          <a:prstGeom prst="rect">
            <a:avLst/>
          </a:prstGeom>
          <a:solidFill>
            <a:srgbClr val="0066CC">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s-ES" altLang="en-US" sz="1600" u="none" dirty="0"/>
              <a:t>Omnisciente o</a:t>
            </a:r>
          </a:p>
          <a:p>
            <a:pPr algn="ctr" eaLnBrk="1" hangingPunct="1"/>
            <a:r>
              <a:rPr lang="es-ES" altLang="en-US" sz="1600" u="none" dirty="0"/>
              <a:t>de conocimiento </a:t>
            </a:r>
          </a:p>
          <a:p>
            <a:pPr algn="ctr" eaLnBrk="1" hangingPunct="1"/>
            <a:r>
              <a:rPr lang="es-ES" altLang="en-US" sz="1600" u="none" dirty="0"/>
              <a:t>absoluto</a:t>
            </a:r>
          </a:p>
        </p:txBody>
      </p:sp>
      <p:sp>
        <p:nvSpPr>
          <p:cNvPr id="219146" name="Rectangle 10"/>
          <p:cNvSpPr>
            <a:spLocks noChangeArrowheads="1"/>
          </p:cNvSpPr>
          <p:nvPr/>
        </p:nvSpPr>
        <p:spPr bwMode="auto">
          <a:xfrm>
            <a:off x="2711450" y="4364038"/>
            <a:ext cx="1620838" cy="360362"/>
          </a:xfrm>
          <a:prstGeom prst="rect">
            <a:avLst/>
          </a:prstGeom>
          <a:solidFill>
            <a:srgbClr val="0066CC">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s-ES" altLang="en-US" sz="1600" u="none" dirty="0"/>
              <a:t>Personaje</a:t>
            </a:r>
          </a:p>
        </p:txBody>
      </p:sp>
      <p:sp>
        <p:nvSpPr>
          <p:cNvPr id="219147" name="Rectangle 11"/>
          <p:cNvSpPr>
            <a:spLocks noChangeArrowheads="1"/>
          </p:cNvSpPr>
          <p:nvPr/>
        </p:nvSpPr>
        <p:spPr bwMode="auto">
          <a:xfrm>
            <a:off x="2711450" y="5013325"/>
            <a:ext cx="1620838" cy="323850"/>
          </a:xfrm>
          <a:prstGeom prst="rect">
            <a:avLst/>
          </a:prstGeom>
          <a:solidFill>
            <a:srgbClr val="0066CC">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s-ES" altLang="en-US" sz="1600" u="none" dirty="0"/>
              <a:t>Testigo</a:t>
            </a:r>
          </a:p>
        </p:txBody>
      </p:sp>
      <p:sp>
        <p:nvSpPr>
          <p:cNvPr id="219148" name="Text Box 12"/>
          <p:cNvSpPr txBox="1">
            <a:spLocks noChangeArrowheads="1"/>
          </p:cNvSpPr>
          <p:nvPr/>
        </p:nvSpPr>
        <p:spPr bwMode="auto">
          <a:xfrm>
            <a:off x="3560763" y="2312988"/>
            <a:ext cx="1289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s-ES" altLang="en-US" b="1" u="none" dirty="0"/>
              <a:t>Modos</a:t>
            </a:r>
          </a:p>
          <a:p>
            <a:pPr algn="ctr" eaLnBrk="1" hangingPunct="1"/>
            <a:r>
              <a:rPr lang="es-ES" altLang="en-US" b="1" u="none" dirty="0"/>
              <a:t>narrativos</a:t>
            </a:r>
          </a:p>
        </p:txBody>
      </p:sp>
      <p:sp>
        <p:nvSpPr>
          <p:cNvPr id="219149" name="Rectangle 13"/>
          <p:cNvSpPr>
            <a:spLocks noChangeArrowheads="1"/>
          </p:cNvSpPr>
          <p:nvPr/>
        </p:nvSpPr>
        <p:spPr bwMode="auto">
          <a:xfrm>
            <a:off x="4546600" y="3429001"/>
            <a:ext cx="1620838" cy="468313"/>
          </a:xfrm>
          <a:prstGeom prst="rect">
            <a:avLst/>
          </a:prstGeom>
          <a:solidFill>
            <a:srgbClr val="0066CC">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s-ES" altLang="en-US" sz="1600" u="none" dirty="0"/>
              <a:t>Estilo indirecto</a:t>
            </a:r>
          </a:p>
        </p:txBody>
      </p:sp>
      <p:sp>
        <p:nvSpPr>
          <p:cNvPr id="219150" name="Rectangle 14"/>
          <p:cNvSpPr>
            <a:spLocks noChangeArrowheads="1"/>
          </p:cNvSpPr>
          <p:nvPr/>
        </p:nvSpPr>
        <p:spPr bwMode="auto">
          <a:xfrm>
            <a:off x="4549776" y="4221164"/>
            <a:ext cx="1655763" cy="433387"/>
          </a:xfrm>
          <a:prstGeom prst="rect">
            <a:avLst/>
          </a:prstGeom>
          <a:solidFill>
            <a:srgbClr val="0066CC">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s-ES" altLang="en-US" sz="1600" u="none" dirty="0"/>
              <a:t>Estilo directo</a:t>
            </a:r>
          </a:p>
        </p:txBody>
      </p:sp>
      <p:sp>
        <p:nvSpPr>
          <p:cNvPr id="219151" name="Rectangle 15"/>
          <p:cNvSpPr>
            <a:spLocks noChangeArrowheads="1"/>
          </p:cNvSpPr>
          <p:nvPr/>
        </p:nvSpPr>
        <p:spPr bwMode="auto">
          <a:xfrm>
            <a:off x="4548188" y="4976813"/>
            <a:ext cx="1657350" cy="647700"/>
          </a:xfrm>
          <a:prstGeom prst="rect">
            <a:avLst/>
          </a:prstGeom>
          <a:solidFill>
            <a:srgbClr val="0066CC">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s-ES" altLang="en-US" sz="1600" u="none" dirty="0"/>
              <a:t>Estilo indirecto</a:t>
            </a:r>
          </a:p>
          <a:p>
            <a:pPr algn="ctr" eaLnBrk="1" hangingPunct="1"/>
            <a:r>
              <a:rPr lang="es-ES" altLang="en-US" sz="1600" u="none" dirty="0"/>
              <a:t>libre</a:t>
            </a:r>
          </a:p>
        </p:txBody>
      </p:sp>
      <p:sp>
        <p:nvSpPr>
          <p:cNvPr id="219152" name="Oval 16"/>
          <p:cNvSpPr>
            <a:spLocks noChangeArrowheads="1"/>
          </p:cNvSpPr>
          <p:nvPr/>
        </p:nvSpPr>
        <p:spPr bwMode="auto">
          <a:xfrm>
            <a:off x="6348414" y="1484313"/>
            <a:ext cx="1728787" cy="698500"/>
          </a:xfrm>
          <a:prstGeom prst="ellipse">
            <a:avLst/>
          </a:prstGeom>
          <a:solidFill>
            <a:srgbClr val="B3F2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s-ES" altLang="en-US" sz="1700" b="1" u="none" dirty="0"/>
              <a:t>MUNDO</a:t>
            </a:r>
          </a:p>
          <a:p>
            <a:pPr algn="ctr" eaLnBrk="1" hangingPunct="1"/>
            <a:r>
              <a:rPr lang="es-ES" altLang="en-US" sz="1700" b="1" u="none" dirty="0"/>
              <a:t>NARRADO</a:t>
            </a:r>
          </a:p>
        </p:txBody>
      </p:sp>
      <p:sp>
        <p:nvSpPr>
          <p:cNvPr id="219153" name="Oval 17"/>
          <p:cNvSpPr>
            <a:spLocks noChangeArrowheads="1"/>
          </p:cNvSpPr>
          <p:nvPr/>
        </p:nvSpPr>
        <p:spPr bwMode="auto">
          <a:xfrm>
            <a:off x="8543926" y="1484313"/>
            <a:ext cx="1584325" cy="698500"/>
          </a:xfrm>
          <a:prstGeom prst="ellipse">
            <a:avLst/>
          </a:prstGeom>
          <a:solidFill>
            <a:srgbClr val="B3F2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s-ES" altLang="en-US" sz="1700" b="1" u="none" dirty="0"/>
              <a:t>LECTOR</a:t>
            </a:r>
          </a:p>
          <a:p>
            <a:pPr algn="ctr" eaLnBrk="1" hangingPunct="1"/>
            <a:r>
              <a:rPr lang="es-ES" altLang="en-US" sz="1700" b="1" u="none" dirty="0"/>
              <a:t>IDEAL</a:t>
            </a:r>
          </a:p>
        </p:txBody>
      </p:sp>
      <p:sp>
        <p:nvSpPr>
          <p:cNvPr id="219154" name="Text Box 18"/>
          <p:cNvSpPr txBox="1">
            <a:spLocks noChangeArrowheads="1"/>
          </p:cNvSpPr>
          <p:nvPr/>
        </p:nvSpPr>
        <p:spPr bwMode="auto">
          <a:xfrm>
            <a:off x="5880100" y="2492376"/>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l" eaLnBrk="1" hangingPunct="1"/>
            <a:r>
              <a:rPr lang="es-ES" altLang="en-US" b="1" u="none" dirty="0"/>
              <a:t>Elementos</a:t>
            </a:r>
          </a:p>
        </p:txBody>
      </p:sp>
      <p:sp>
        <p:nvSpPr>
          <p:cNvPr id="219155" name="Rectangle 19"/>
          <p:cNvSpPr>
            <a:spLocks noChangeArrowheads="1"/>
          </p:cNvSpPr>
          <p:nvPr/>
        </p:nvSpPr>
        <p:spPr bwMode="auto">
          <a:xfrm>
            <a:off x="6419851" y="3429000"/>
            <a:ext cx="1800225" cy="503238"/>
          </a:xfrm>
          <a:prstGeom prst="rect">
            <a:avLst/>
          </a:prstGeom>
          <a:solidFill>
            <a:srgbClr val="0066CC">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s-ES" altLang="en-US" sz="1600" u="none" dirty="0"/>
              <a:t>Acontecimientos</a:t>
            </a:r>
          </a:p>
        </p:txBody>
      </p:sp>
      <p:sp>
        <p:nvSpPr>
          <p:cNvPr id="219156" name="Rectangle 20"/>
          <p:cNvSpPr>
            <a:spLocks noChangeArrowheads="1"/>
          </p:cNvSpPr>
          <p:nvPr/>
        </p:nvSpPr>
        <p:spPr bwMode="auto">
          <a:xfrm>
            <a:off x="6419851" y="4221164"/>
            <a:ext cx="1763713" cy="396875"/>
          </a:xfrm>
          <a:prstGeom prst="rect">
            <a:avLst/>
          </a:prstGeom>
          <a:solidFill>
            <a:srgbClr val="0066CC">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s-ES" altLang="en-US" sz="1600" u="none" dirty="0"/>
              <a:t>Personajes</a:t>
            </a:r>
          </a:p>
        </p:txBody>
      </p:sp>
      <p:sp>
        <p:nvSpPr>
          <p:cNvPr id="219157" name="Rectangle 21"/>
          <p:cNvSpPr>
            <a:spLocks noChangeArrowheads="1"/>
          </p:cNvSpPr>
          <p:nvPr/>
        </p:nvSpPr>
        <p:spPr bwMode="auto">
          <a:xfrm>
            <a:off x="6421439" y="4976813"/>
            <a:ext cx="1762125" cy="431800"/>
          </a:xfrm>
          <a:prstGeom prst="rect">
            <a:avLst/>
          </a:prstGeom>
          <a:solidFill>
            <a:srgbClr val="0066CC">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s-ES" altLang="en-US" sz="1600" u="none" dirty="0"/>
              <a:t>Espacio-tiempo</a:t>
            </a:r>
          </a:p>
        </p:txBody>
      </p:sp>
      <p:sp>
        <p:nvSpPr>
          <p:cNvPr id="219158" name="Rectangle 22"/>
          <p:cNvSpPr>
            <a:spLocks noChangeArrowheads="1"/>
          </p:cNvSpPr>
          <p:nvPr/>
        </p:nvSpPr>
        <p:spPr bwMode="auto">
          <a:xfrm>
            <a:off x="8542339" y="3429000"/>
            <a:ext cx="1512887" cy="323850"/>
          </a:xfrm>
          <a:prstGeom prst="rect">
            <a:avLst/>
          </a:prstGeom>
          <a:solidFill>
            <a:srgbClr val="0066CC">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s-ES" altLang="en-US" sz="1600" u="none" dirty="0" err="1"/>
              <a:t>Narratario</a:t>
            </a:r>
            <a:endParaRPr lang="es-ES" altLang="en-US" sz="1600" u="none" dirty="0"/>
          </a:p>
        </p:txBody>
      </p:sp>
      <p:grpSp>
        <p:nvGrpSpPr>
          <p:cNvPr id="2" name="Group 23"/>
          <p:cNvGrpSpPr>
            <a:grpSpLocks/>
          </p:cNvGrpSpPr>
          <p:nvPr/>
        </p:nvGrpSpPr>
        <p:grpSpPr bwMode="auto">
          <a:xfrm>
            <a:off x="3046413" y="1458914"/>
            <a:ext cx="6675438" cy="1895475"/>
            <a:chOff x="959" y="1010"/>
            <a:chExt cx="4205" cy="1194"/>
          </a:xfrm>
        </p:grpSpPr>
        <p:sp>
          <p:nvSpPr>
            <p:cNvPr id="10260" name="AutoShape 24"/>
            <p:cNvSpPr>
              <a:spLocks noChangeArrowheads="1"/>
            </p:cNvSpPr>
            <p:nvPr/>
          </p:nvSpPr>
          <p:spPr bwMode="auto">
            <a:xfrm>
              <a:off x="4217" y="1010"/>
              <a:ext cx="139" cy="462"/>
            </a:xfrm>
            <a:prstGeom prst="rightArrow">
              <a:avLst>
                <a:gd name="adj1" fmla="val 50000"/>
                <a:gd name="adj2" fmla="val 33171"/>
              </a:avLst>
            </a:prstGeom>
            <a:solidFill>
              <a:srgbClr val="CC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eaLnBrk="1" hangingPunct="1"/>
              <a:endParaRPr lang="es-CL" altLang="en-US"/>
            </a:p>
          </p:txBody>
        </p:sp>
        <p:sp>
          <p:nvSpPr>
            <p:cNvPr id="10261" name="AutoShape 25"/>
            <p:cNvSpPr>
              <a:spLocks noChangeArrowheads="1"/>
            </p:cNvSpPr>
            <p:nvPr/>
          </p:nvSpPr>
          <p:spPr bwMode="auto">
            <a:xfrm>
              <a:off x="2336" y="1010"/>
              <a:ext cx="657" cy="462"/>
            </a:xfrm>
            <a:prstGeom prst="rightArrow">
              <a:avLst>
                <a:gd name="adj1" fmla="val 50000"/>
                <a:gd name="adj2" fmla="val 80122"/>
              </a:avLst>
            </a:prstGeom>
            <a:solidFill>
              <a:srgbClr val="CC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eaLnBrk="1" hangingPunct="1"/>
              <a:endParaRPr lang="es-CL" altLang="en-US"/>
            </a:p>
          </p:txBody>
        </p:sp>
        <p:sp>
          <p:nvSpPr>
            <p:cNvPr id="10262" name="AutoShape 26"/>
            <p:cNvSpPr>
              <a:spLocks noChangeArrowheads="1"/>
            </p:cNvSpPr>
            <p:nvPr/>
          </p:nvSpPr>
          <p:spPr bwMode="auto">
            <a:xfrm rot="5400000">
              <a:off x="4604" y="1623"/>
              <a:ext cx="657" cy="462"/>
            </a:xfrm>
            <a:prstGeom prst="rightArrow">
              <a:avLst>
                <a:gd name="adj1" fmla="val 50000"/>
                <a:gd name="adj2" fmla="val 80122"/>
              </a:avLst>
            </a:prstGeom>
            <a:solidFill>
              <a:srgbClr val="CC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eaLnBrk="1" hangingPunct="1"/>
              <a:endParaRPr lang="es-CL" altLang="en-US"/>
            </a:p>
          </p:txBody>
        </p:sp>
        <p:sp>
          <p:nvSpPr>
            <p:cNvPr id="10263" name="AutoShape 27"/>
            <p:cNvSpPr>
              <a:spLocks noChangeArrowheads="1"/>
            </p:cNvSpPr>
            <p:nvPr/>
          </p:nvSpPr>
          <p:spPr bwMode="auto">
            <a:xfrm rot="5400000">
              <a:off x="3345" y="1611"/>
              <a:ext cx="681" cy="462"/>
            </a:xfrm>
            <a:prstGeom prst="rightArrow">
              <a:avLst>
                <a:gd name="adj1" fmla="val 50000"/>
                <a:gd name="adj2" fmla="val 83049"/>
              </a:avLst>
            </a:prstGeom>
            <a:solidFill>
              <a:srgbClr val="CC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eaLnBrk="1" hangingPunct="1"/>
              <a:endParaRPr lang="es-CL" altLang="en-US"/>
            </a:p>
          </p:txBody>
        </p:sp>
        <p:sp>
          <p:nvSpPr>
            <p:cNvPr id="10264" name="AutoShape 28"/>
            <p:cNvSpPr>
              <a:spLocks noChangeArrowheads="1"/>
            </p:cNvSpPr>
            <p:nvPr/>
          </p:nvSpPr>
          <p:spPr bwMode="auto">
            <a:xfrm rot="5400000">
              <a:off x="1792" y="1577"/>
              <a:ext cx="749" cy="462"/>
            </a:xfrm>
            <a:prstGeom prst="rightArrow">
              <a:avLst>
                <a:gd name="adj1" fmla="val 50000"/>
                <a:gd name="adj2" fmla="val 91341"/>
              </a:avLst>
            </a:prstGeom>
            <a:solidFill>
              <a:srgbClr val="CC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eaLnBrk="1" hangingPunct="1"/>
              <a:endParaRPr lang="es-CL" altLang="en-US"/>
            </a:p>
          </p:txBody>
        </p:sp>
        <p:sp>
          <p:nvSpPr>
            <p:cNvPr id="10265" name="AutoShape 29"/>
            <p:cNvSpPr>
              <a:spLocks noChangeArrowheads="1"/>
            </p:cNvSpPr>
            <p:nvPr/>
          </p:nvSpPr>
          <p:spPr bwMode="auto">
            <a:xfrm rot="5400000">
              <a:off x="815" y="1599"/>
              <a:ext cx="749" cy="462"/>
            </a:xfrm>
            <a:prstGeom prst="rightArrow">
              <a:avLst>
                <a:gd name="adj1" fmla="val 50000"/>
                <a:gd name="adj2" fmla="val 91341"/>
              </a:avLst>
            </a:prstGeom>
            <a:solidFill>
              <a:srgbClr val="CC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eaLnBrk="1" hangingPunct="1"/>
              <a:endParaRPr lang="es-CL" altLang="en-US"/>
            </a:p>
          </p:txBody>
        </p:sp>
      </p:grpSp>
    </p:spTree>
    <p:extLst>
      <p:ext uri="{BB962C8B-B14F-4D97-AF65-F5344CB8AC3E}">
        <p14:creationId xmlns:p14="http://schemas.microsoft.com/office/powerpoint/2010/main" val="37475129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9142"/>
                                        </p:tgtEl>
                                        <p:attrNameLst>
                                          <p:attrName>style.visibility</p:attrName>
                                        </p:attrNameLst>
                                      </p:cBhvr>
                                      <p:to>
                                        <p:strVal val="visible"/>
                                      </p:to>
                                    </p:set>
                                    <p:animEffect transition="in" filter="fade">
                                      <p:cBhvr>
                                        <p:cTn id="7" dur="1000"/>
                                        <p:tgtEl>
                                          <p:spTgt spid="219142"/>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19143"/>
                                        </p:tgtEl>
                                        <p:attrNameLst>
                                          <p:attrName>style.visibility</p:attrName>
                                        </p:attrNameLst>
                                      </p:cBhvr>
                                      <p:to>
                                        <p:strVal val="visible"/>
                                      </p:to>
                                    </p:set>
                                    <p:anim calcmode="lin" valueType="num">
                                      <p:cBhvr additive="base">
                                        <p:cTn id="16" dur="500" fill="hold"/>
                                        <p:tgtEl>
                                          <p:spTgt spid="219143"/>
                                        </p:tgtEl>
                                        <p:attrNameLst>
                                          <p:attrName>ppt_x</p:attrName>
                                        </p:attrNameLst>
                                      </p:cBhvr>
                                      <p:tavLst>
                                        <p:tav tm="0">
                                          <p:val>
                                            <p:strVal val="0-#ppt_w/2"/>
                                          </p:val>
                                        </p:tav>
                                        <p:tav tm="100000">
                                          <p:val>
                                            <p:strVal val="#ppt_x"/>
                                          </p:val>
                                        </p:tav>
                                      </p:tavLst>
                                    </p:anim>
                                    <p:anim calcmode="lin" valueType="num">
                                      <p:cBhvr additive="base">
                                        <p:cTn id="17" dur="500" fill="hold"/>
                                        <p:tgtEl>
                                          <p:spTgt spid="219143"/>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219144"/>
                                        </p:tgtEl>
                                        <p:attrNameLst>
                                          <p:attrName>style.visibility</p:attrName>
                                        </p:attrNameLst>
                                      </p:cBhvr>
                                      <p:to>
                                        <p:strVal val="visible"/>
                                      </p:to>
                                    </p:set>
                                    <p:anim calcmode="lin" valueType="num">
                                      <p:cBhvr>
                                        <p:cTn id="22" dur="1000" fill="hold"/>
                                        <p:tgtEl>
                                          <p:spTgt spid="219144"/>
                                        </p:tgtEl>
                                        <p:attrNameLst>
                                          <p:attrName>ppt_w</p:attrName>
                                        </p:attrNameLst>
                                      </p:cBhvr>
                                      <p:tavLst>
                                        <p:tav tm="0">
                                          <p:val>
                                            <p:fltVal val="0"/>
                                          </p:val>
                                        </p:tav>
                                        <p:tav tm="100000">
                                          <p:val>
                                            <p:strVal val="#ppt_w"/>
                                          </p:val>
                                        </p:tav>
                                      </p:tavLst>
                                    </p:anim>
                                    <p:anim calcmode="lin" valueType="num">
                                      <p:cBhvr>
                                        <p:cTn id="23" dur="1000" fill="hold"/>
                                        <p:tgtEl>
                                          <p:spTgt spid="219144"/>
                                        </p:tgtEl>
                                        <p:attrNameLst>
                                          <p:attrName>ppt_h</p:attrName>
                                        </p:attrNameLst>
                                      </p:cBhvr>
                                      <p:tavLst>
                                        <p:tav tm="0">
                                          <p:val>
                                            <p:fltVal val="0"/>
                                          </p:val>
                                        </p:tav>
                                        <p:tav tm="100000">
                                          <p:val>
                                            <p:strVal val="#ppt_h"/>
                                          </p:val>
                                        </p:tav>
                                      </p:tavLst>
                                    </p:anim>
                                    <p:anim calcmode="lin" valueType="num">
                                      <p:cBhvr>
                                        <p:cTn id="24" dur="1000" fill="hold"/>
                                        <p:tgtEl>
                                          <p:spTgt spid="21914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191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9145"/>
                                        </p:tgtEl>
                                        <p:attrNameLst>
                                          <p:attrName>style.visibility</p:attrName>
                                        </p:attrNameLst>
                                      </p:cBhvr>
                                      <p:to>
                                        <p:strVal val="visible"/>
                                      </p:to>
                                    </p:set>
                                    <p:anim calcmode="lin" valueType="num">
                                      <p:cBhvr additive="base">
                                        <p:cTn id="30" dur="500" fill="hold"/>
                                        <p:tgtEl>
                                          <p:spTgt spid="219145"/>
                                        </p:tgtEl>
                                        <p:attrNameLst>
                                          <p:attrName>ppt_x</p:attrName>
                                        </p:attrNameLst>
                                      </p:cBhvr>
                                      <p:tavLst>
                                        <p:tav tm="0">
                                          <p:val>
                                            <p:strVal val="#ppt_x"/>
                                          </p:val>
                                        </p:tav>
                                        <p:tav tm="100000">
                                          <p:val>
                                            <p:strVal val="#ppt_x"/>
                                          </p:val>
                                        </p:tav>
                                      </p:tavLst>
                                    </p:anim>
                                    <p:anim calcmode="lin" valueType="num">
                                      <p:cBhvr additive="base">
                                        <p:cTn id="31" dur="500" fill="hold"/>
                                        <p:tgtEl>
                                          <p:spTgt spid="219145"/>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9146"/>
                                        </p:tgtEl>
                                        <p:attrNameLst>
                                          <p:attrName>style.visibility</p:attrName>
                                        </p:attrNameLst>
                                      </p:cBhvr>
                                      <p:to>
                                        <p:strVal val="visible"/>
                                      </p:to>
                                    </p:set>
                                    <p:anim calcmode="lin" valueType="num">
                                      <p:cBhvr additive="base">
                                        <p:cTn id="36" dur="500" fill="hold"/>
                                        <p:tgtEl>
                                          <p:spTgt spid="219146"/>
                                        </p:tgtEl>
                                        <p:attrNameLst>
                                          <p:attrName>ppt_x</p:attrName>
                                        </p:attrNameLst>
                                      </p:cBhvr>
                                      <p:tavLst>
                                        <p:tav tm="0">
                                          <p:val>
                                            <p:strVal val="#ppt_x"/>
                                          </p:val>
                                        </p:tav>
                                        <p:tav tm="100000">
                                          <p:val>
                                            <p:strVal val="#ppt_x"/>
                                          </p:val>
                                        </p:tav>
                                      </p:tavLst>
                                    </p:anim>
                                    <p:anim calcmode="lin" valueType="num">
                                      <p:cBhvr additive="base">
                                        <p:cTn id="37" dur="500" fill="hold"/>
                                        <p:tgtEl>
                                          <p:spTgt spid="219146"/>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19147"/>
                                        </p:tgtEl>
                                        <p:attrNameLst>
                                          <p:attrName>style.visibility</p:attrName>
                                        </p:attrNameLst>
                                      </p:cBhvr>
                                      <p:to>
                                        <p:strVal val="visible"/>
                                      </p:to>
                                    </p:set>
                                    <p:anim calcmode="lin" valueType="num">
                                      <p:cBhvr additive="base">
                                        <p:cTn id="42" dur="500" fill="hold"/>
                                        <p:tgtEl>
                                          <p:spTgt spid="219147"/>
                                        </p:tgtEl>
                                        <p:attrNameLst>
                                          <p:attrName>ppt_x</p:attrName>
                                        </p:attrNameLst>
                                      </p:cBhvr>
                                      <p:tavLst>
                                        <p:tav tm="0">
                                          <p:val>
                                            <p:strVal val="#ppt_x"/>
                                          </p:val>
                                        </p:tav>
                                        <p:tav tm="100000">
                                          <p:val>
                                            <p:strVal val="#ppt_x"/>
                                          </p:val>
                                        </p:tav>
                                      </p:tavLst>
                                    </p:anim>
                                    <p:anim calcmode="lin" valueType="num">
                                      <p:cBhvr additive="base">
                                        <p:cTn id="43" dur="500" fill="hold"/>
                                        <p:tgtEl>
                                          <p:spTgt spid="219147"/>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5" presetClass="entr" presetSubtype="0" fill="hold" grpId="0" nodeType="clickEffect">
                                  <p:stCondLst>
                                    <p:cond delay="0"/>
                                  </p:stCondLst>
                                  <p:childTnLst>
                                    <p:set>
                                      <p:cBhvr>
                                        <p:cTn id="47" dur="1" fill="hold">
                                          <p:stCondLst>
                                            <p:cond delay="0"/>
                                          </p:stCondLst>
                                        </p:cTn>
                                        <p:tgtEl>
                                          <p:spTgt spid="219148"/>
                                        </p:tgtEl>
                                        <p:attrNameLst>
                                          <p:attrName>style.visibility</p:attrName>
                                        </p:attrNameLst>
                                      </p:cBhvr>
                                      <p:to>
                                        <p:strVal val="visible"/>
                                      </p:to>
                                    </p:set>
                                    <p:anim calcmode="lin" valueType="num">
                                      <p:cBhvr>
                                        <p:cTn id="48" dur="1000" fill="hold"/>
                                        <p:tgtEl>
                                          <p:spTgt spid="219148"/>
                                        </p:tgtEl>
                                        <p:attrNameLst>
                                          <p:attrName>ppt_w</p:attrName>
                                        </p:attrNameLst>
                                      </p:cBhvr>
                                      <p:tavLst>
                                        <p:tav tm="0">
                                          <p:val>
                                            <p:fltVal val="0"/>
                                          </p:val>
                                        </p:tav>
                                        <p:tav tm="100000">
                                          <p:val>
                                            <p:strVal val="#ppt_w"/>
                                          </p:val>
                                        </p:tav>
                                      </p:tavLst>
                                    </p:anim>
                                    <p:anim calcmode="lin" valueType="num">
                                      <p:cBhvr>
                                        <p:cTn id="49" dur="1000" fill="hold"/>
                                        <p:tgtEl>
                                          <p:spTgt spid="219148"/>
                                        </p:tgtEl>
                                        <p:attrNameLst>
                                          <p:attrName>ppt_h</p:attrName>
                                        </p:attrNameLst>
                                      </p:cBhvr>
                                      <p:tavLst>
                                        <p:tav tm="0">
                                          <p:val>
                                            <p:fltVal val="0"/>
                                          </p:val>
                                        </p:tav>
                                        <p:tav tm="100000">
                                          <p:val>
                                            <p:strVal val="#ppt_h"/>
                                          </p:val>
                                        </p:tav>
                                      </p:tavLst>
                                    </p:anim>
                                    <p:anim calcmode="lin" valueType="num">
                                      <p:cBhvr>
                                        <p:cTn id="50" dur="1000" fill="hold"/>
                                        <p:tgtEl>
                                          <p:spTgt spid="219148"/>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2191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19149"/>
                                        </p:tgtEl>
                                        <p:attrNameLst>
                                          <p:attrName>style.visibility</p:attrName>
                                        </p:attrNameLst>
                                      </p:cBhvr>
                                      <p:to>
                                        <p:strVal val="visible"/>
                                      </p:to>
                                    </p:set>
                                    <p:anim calcmode="lin" valueType="num">
                                      <p:cBhvr additive="base">
                                        <p:cTn id="56" dur="500" fill="hold"/>
                                        <p:tgtEl>
                                          <p:spTgt spid="219149"/>
                                        </p:tgtEl>
                                        <p:attrNameLst>
                                          <p:attrName>ppt_x</p:attrName>
                                        </p:attrNameLst>
                                      </p:cBhvr>
                                      <p:tavLst>
                                        <p:tav tm="0">
                                          <p:val>
                                            <p:strVal val="#ppt_x"/>
                                          </p:val>
                                        </p:tav>
                                        <p:tav tm="100000">
                                          <p:val>
                                            <p:strVal val="#ppt_x"/>
                                          </p:val>
                                        </p:tav>
                                      </p:tavLst>
                                    </p:anim>
                                    <p:anim calcmode="lin" valueType="num">
                                      <p:cBhvr additive="base">
                                        <p:cTn id="57" dur="500" fill="hold"/>
                                        <p:tgtEl>
                                          <p:spTgt spid="219149"/>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19150"/>
                                        </p:tgtEl>
                                        <p:attrNameLst>
                                          <p:attrName>style.visibility</p:attrName>
                                        </p:attrNameLst>
                                      </p:cBhvr>
                                      <p:to>
                                        <p:strVal val="visible"/>
                                      </p:to>
                                    </p:set>
                                    <p:anim calcmode="lin" valueType="num">
                                      <p:cBhvr additive="base">
                                        <p:cTn id="62" dur="500" fill="hold"/>
                                        <p:tgtEl>
                                          <p:spTgt spid="219150"/>
                                        </p:tgtEl>
                                        <p:attrNameLst>
                                          <p:attrName>ppt_x</p:attrName>
                                        </p:attrNameLst>
                                      </p:cBhvr>
                                      <p:tavLst>
                                        <p:tav tm="0">
                                          <p:val>
                                            <p:strVal val="#ppt_x"/>
                                          </p:val>
                                        </p:tav>
                                        <p:tav tm="100000">
                                          <p:val>
                                            <p:strVal val="#ppt_x"/>
                                          </p:val>
                                        </p:tav>
                                      </p:tavLst>
                                    </p:anim>
                                    <p:anim calcmode="lin" valueType="num">
                                      <p:cBhvr additive="base">
                                        <p:cTn id="63" dur="500" fill="hold"/>
                                        <p:tgtEl>
                                          <p:spTgt spid="219150"/>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19151"/>
                                        </p:tgtEl>
                                        <p:attrNameLst>
                                          <p:attrName>style.visibility</p:attrName>
                                        </p:attrNameLst>
                                      </p:cBhvr>
                                      <p:to>
                                        <p:strVal val="visible"/>
                                      </p:to>
                                    </p:set>
                                    <p:anim calcmode="lin" valueType="num">
                                      <p:cBhvr additive="base">
                                        <p:cTn id="68" dur="500" fill="hold"/>
                                        <p:tgtEl>
                                          <p:spTgt spid="219151"/>
                                        </p:tgtEl>
                                        <p:attrNameLst>
                                          <p:attrName>ppt_x</p:attrName>
                                        </p:attrNameLst>
                                      </p:cBhvr>
                                      <p:tavLst>
                                        <p:tav tm="0">
                                          <p:val>
                                            <p:strVal val="#ppt_x"/>
                                          </p:val>
                                        </p:tav>
                                        <p:tav tm="100000">
                                          <p:val>
                                            <p:strVal val="#ppt_x"/>
                                          </p:val>
                                        </p:tav>
                                      </p:tavLst>
                                    </p:anim>
                                    <p:anim calcmode="lin" valueType="num">
                                      <p:cBhvr additive="base">
                                        <p:cTn id="69" dur="500" fill="hold"/>
                                        <p:tgtEl>
                                          <p:spTgt spid="219151"/>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1" fill="hold" grpId="0" nodeType="clickEffect">
                                  <p:stCondLst>
                                    <p:cond delay="0"/>
                                  </p:stCondLst>
                                  <p:childTnLst>
                                    <p:set>
                                      <p:cBhvr>
                                        <p:cTn id="73" dur="1" fill="hold">
                                          <p:stCondLst>
                                            <p:cond delay="0"/>
                                          </p:stCondLst>
                                        </p:cTn>
                                        <p:tgtEl>
                                          <p:spTgt spid="219152"/>
                                        </p:tgtEl>
                                        <p:attrNameLst>
                                          <p:attrName>style.visibility</p:attrName>
                                        </p:attrNameLst>
                                      </p:cBhvr>
                                      <p:to>
                                        <p:strVal val="visible"/>
                                      </p:to>
                                    </p:set>
                                    <p:anim calcmode="lin" valueType="num">
                                      <p:cBhvr additive="base">
                                        <p:cTn id="74" dur="500" fill="hold"/>
                                        <p:tgtEl>
                                          <p:spTgt spid="219152"/>
                                        </p:tgtEl>
                                        <p:attrNameLst>
                                          <p:attrName>ppt_x</p:attrName>
                                        </p:attrNameLst>
                                      </p:cBhvr>
                                      <p:tavLst>
                                        <p:tav tm="0">
                                          <p:val>
                                            <p:strVal val="#ppt_x"/>
                                          </p:val>
                                        </p:tav>
                                        <p:tav tm="100000">
                                          <p:val>
                                            <p:strVal val="#ppt_x"/>
                                          </p:val>
                                        </p:tav>
                                      </p:tavLst>
                                    </p:anim>
                                    <p:anim calcmode="lin" valueType="num">
                                      <p:cBhvr additive="base">
                                        <p:cTn id="75" dur="500" fill="hold"/>
                                        <p:tgtEl>
                                          <p:spTgt spid="219152"/>
                                        </p:tgtEl>
                                        <p:attrNameLst>
                                          <p:attrName>ppt_y</p:attrName>
                                        </p:attrNameLst>
                                      </p:cBhvr>
                                      <p:tavLst>
                                        <p:tav tm="0">
                                          <p:val>
                                            <p:strVal val="0-#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15" presetClass="entr" presetSubtype="0" fill="hold" grpId="0" nodeType="clickEffect">
                                  <p:stCondLst>
                                    <p:cond delay="0"/>
                                  </p:stCondLst>
                                  <p:childTnLst>
                                    <p:set>
                                      <p:cBhvr>
                                        <p:cTn id="79" dur="1" fill="hold">
                                          <p:stCondLst>
                                            <p:cond delay="0"/>
                                          </p:stCondLst>
                                        </p:cTn>
                                        <p:tgtEl>
                                          <p:spTgt spid="219154"/>
                                        </p:tgtEl>
                                        <p:attrNameLst>
                                          <p:attrName>style.visibility</p:attrName>
                                        </p:attrNameLst>
                                      </p:cBhvr>
                                      <p:to>
                                        <p:strVal val="visible"/>
                                      </p:to>
                                    </p:set>
                                    <p:anim calcmode="lin" valueType="num">
                                      <p:cBhvr>
                                        <p:cTn id="80" dur="1000" fill="hold"/>
                                        <p:tgtEl>
                                          <p:spTgt spid="219154"/>
                                        </p:tgtEl>
                                        <p:attrNameLst>
                                          <p:attrName>ppt_w</p:attrName>
                                        </p:attrNameLst>
                                      </p:cBhvr>
                                      <p:tavLst>
                                        <p:tav tm="0">
                                          <p:val>
                                            <p:fltVal val="0"/>
                                          </p:val>
                                        </p:tav>
                                        <p:tav tm="100000">
                                          <p:val>
                                            <p:strVal val="#ppt_w"/>
                                          </p:val>
                                        </p:tav>
                                      </p:tavLst>
                                    </p:anim>
                                    <p:anim calcmode="lin" valueType="num">
                                      <p:cBhvr>
                                        <p:cTn id="81" dur="1000" fill="hold"/>
                                        <p:tgtEl>
                                          <p:spTgt spid="219154"/>
                                        </p:tgtEl>
                                        <p:attrNameLst>
                                          <p:attrName>ppt_h</p:attrName>
                                        </p:attrNameLst>
                                      </p:cBhvr>
                                      <p:tavLst>
                                        <p:tav tm="0">
                                          <p:val>
                                            <p:fltVal val="0"/>
                                          </p:val>
                                        </p:tav>
                                        <p:tav tm="100000">
                                          <p:val>
                                            <p:strVal val="#ppt_h"/>
                                          </p:val>
                                        </p:tav>
                                      </p:tavLst>
                                    </p:anim>
                                    <p:anim calcmode="lin" valueType="num">
                                      <p:cBhvr>
                                        <p:cTn id="82" dur="1000" fill="hold"/>
                                        <p:tgtEl>
                                          <p:spTgt spid="219154"/>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2191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19155"/>
                                        </p:tgtEl>
                                        <p:attrNameLst>
                                          <p:attrName>style.visibility</p:attrName>
                                        </p:attrNameLst>
                                      </p:cBhvr>
                                      <p:to>
                                        <p:strVal val="visible"/>
                                      </p:to>
                                    </p:set>
                                    <p:anim calcmode="lin" valueType="num">
                                      <p:cBhvr additive="base">
                                        <p:cTn id="88" dur="500" fill="hold"/>
                                        <p:tgtEl>
                                          <p:spTgt spid="219155"/>
                                        </p:tgtEl>
                                        <p:attrNameLst>
                                          <p:attrName>ppt_x</p:attrName>
                                        </p:attrNameLst>
                                      </p:cBhvr>
                                      <p:tavLst>
                                        <p:tav tm="0">
                                          <p:val>
                                            <p:strVal val="#ppt_x"/>
                                          </p:val>
                                        </p:tav>
                                        <p:tav tm="100000">
                                          <p:val>
                                            <p:strVal val="#ppt_x"/>
                                          </p:val>
                                        </p:tav>
                                      </p:tavLst>
                                    </p:anim>
                                    <p:anim calcmode="lin" valueType="num">
                                      <p:cBhvr additive="base">
                                        <p:cTn id="89" dur="500" fill="hold"/>
                                        <p:tgtEl>
                                          <p:spTgt spid="219155"/>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19156"/>
                                        </p:tgtEl>
                                        <p:attrNameLst>
                                          <p:attrName>style.visibility</p:attrName>
                                        </p:attrNameLst>
                                      </p:cBhvr>
                                      <p:to>
                                        <p:strVal val="visible"/>
                                      </p:to>
                                    </p:set>
                                    <p:anim calcmode="lin" valueType="num">
                                      <p:cBhvr additive="base">
                                        <p:cTn id="94" dur="500" fill="hold"/>
                                        <p:tgtEl>
                                          <p:spTgt spid="219156"/>
                                        </p:tgtEl>
                                        <p:attrNameLst>
                                          <p:attrName>ppt_x</p:attrName>
                                        </p:attrNameLst>
                                      </p:cBhvr>
                                      <p:tavLst>
                                        <p:tav tm="0">
                                          <p:val>
                                            <p:strVal val="#ppt_x"/>
                                          </p:val>
                                        </p:tav>
                                        <p:tav tm="100000">
                                          <p:val>
                                            <p:strVal val="#ppt_x"/>
                                          </p:val>
                                        </p:tav>
                                      </p:tavLst>
                                    </p:anim>
                                    <p:anim calcmode="lin" valueType="num">
                                      <p:cBhvr additive="base">
                                        <p:cTn id="95" dur="500" fill="hold"/>
                                        <p:tgtEl>
                                          <p:spTgt spid="219156"/>
                                        </p:tgtEl>
                                        <p:attrNameLst>
                                          <p:attrName>ppt_y</p:attrName>
                                        </p:attrNameLst>
                                      </p:cBhvr>
                                      <p:tavLst>
                                        <p:tav tm="0">
                                          <p:val>
                                            <p:strVal val="1+#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19157"/>
                                        </p:tgtEl>
                                        <p:attrNameLst>
                                          <p:attrName>style.visibility</p:attrName>
                                        </p:attrNameLst>
                                      </p:cBhvr>
                                      <p:to>
                                        <p:strVal val="visible"/>
                                      </p:to>
                                    </p:set>
                                    <p:anim calcmode="lin" valueType="num">
                                      <p:cBhvr additive="base">
                                        <p:cTn id="100" dur="500" fill="hold"/>
                                        <p:tgtEl>
                                          <p:spTgt spid="219157"/>
                                        </p:tgtEl>
                                        <p:attrNameLst>
                                          <p:attrName>ppt_x</p:attrName>
                                        </p:attrNameLst>
                                      </p:cBhvr>
                                      <p:tavLst>
                                        <p:tav tm="0">
                                          <p:val>
                                            <p:strVal val="#ppt_x"/>
                                          </p:val>
                                        </p:tav>
                                        <p:tav tm="100000">
                                          <p:val>
                                            <p:strVal val="#ppt_x"/>
                                          </p:val>
                                        </p:tav>
                                      </p:tavLst>
                                    </p:anim>
                                    <p:anim calcmode="lin" valueType="num">
                                      <p:cBhvr additive="base">
                                        <p:cTn id="101" dur="500" fill="hold"/>
                                        <p:tgtEl>
                                          <p:spTgt spid="219157"/>
                                        </p:tgtEl>
                                        <p:attrNameLst>
                                          <p:attrName>ppt_y</p:attrName>
                                        </p:attrNameLst>
                                      </p:cBhvr>
                                      <p:tavLst>
                                        <p:tav tm="0">
                                          <p:val>
                                            <p:strVal val="1+#ppt_h/2"/>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 presetClass="entr" presetSubtype="2" fill="hold" grpId="0" nodeType="clickEffect">
                                  <p:stCondLst>
                                    <p:cond delay="0"/>
                                  </p:stCondLst>
                                  <p:childTnLst>
                                    <p:set>
                                      <p:cBhvr>
                                        <p:cTn id="105" dur="1" fill="hold">
                                          <p:stCondLst>
                                            <p:cond delay="0"/>
                                          </p:stCondLst>
                                        </p:cTn>
                                        <p:tgtEl>
                                          <p:spTgt spid="219153"/>
                                        </p:tgtEl>
                                        <p:attrNameLst>
                                          <p:attrName>style.visibility</p:attrName>
                                        </p:attrNameLst>
                                      </p:cBhvr>
                                      <p:to>
                                        <p:strVal val="visible"/>
                                      </p:to>
                                    </p:set>
                                    <p:anim calcmode="lin" valueType="num">
                                      <p:cBhvr additive="base">
                                        <p:cTn id="106" dur="500" fill="hold"/>
                                        <p:tgtEl>
                                          <p:spTgt spid="219153"/>
                                        </p:tgtEl>
                                        <p:attrNameLst>
                                          <p:attrName>ppt_x</p:attrName>
                                        </p:attrNameLst>
                                      </p:cBhvr>
                                      <p:tavLst>
                                        <p:tav tm="0">
                                          <p:val>
                                            <p:strVal val="1+#ppt_w/2"/>
                                          </p:val>
                                        </p:tav>
                                        <p:tav tm="100000">
                                          <p:val>
                                            <p:strVal val="#ppt_x"/>
                                          </p:val>
                                        </p:tav>
                                      </p:tavLst>
                                    </p:anim>
                                    <p:anim calcmode="lin" valueType="num">
                                      <p:cBhvr additive="base">
                                        <p:cTn id="107" dur="500" fill="hold"/>
                                        <p:tgtEl>
                                          <p:spTgt spid="219153"/>
                                        </p:tgtEl>
                                        <p:attrNameLst>
                                          <p:attrName>ppt_y</p:attrName>
                                        </p:attrNameLst>
                                      </p:cBhvr>
                                      <p:tavLst>
                                        <p:tav tm="0">
                                          <p:val>
                                            <p:strVal val="#ppt_y"/>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219158"/>
                                        </p:tgtEl>
                                        <p:attrNameLst>
                                          <p:attrName>style.visibility</p:attrName>
                                        </p:attrNameLst>
                                      </p:cBhvr>
                                      <p:to>
                                        <p:strVal val="visible"/>
                                      </p:to>
                                    </p:set>
                                    <p:anim calcmode="lin" valueType="num">
                                      <p:cBhvr additive="base">
                                        <p:cTn id="112" dur="500" fill="hold"/>
                                        <p:tgtEl>
                                          <p:spTgt spid="219158"/>
                                        </p:tgtEl>
                                        <p:attrNameLst>
                                          <p:attrName>ppt_x</p:attrName>
                                        </p:attrNameLst>
                                      </p:cBhvr>
                                      <p:tavLst>
                                        <p:tav tm="0">
                                          <p:val>
                                            <p:strVal val="#ppt_x"/>
                                          </p:val>
                                        </p:tav>
                                        <p:tav tm="100000">
                                          <p:val>
                                            <p:strVal val="#ppt_x"/>
                                          </p:val>
                                        </p:tav>
                                      </p:tavLst>
                                    </p:anim>
                                    <p:anim calcmode="lin" valueType="num">
                                      <p:cBhvr additive="base">
                                        <p:cTn id="113" dur="500" fill="hold"/>
                                        <p:tgtEl>
                                          <p:spTgt spid="219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2" grpId="0"/>
      <p:bldP spid="219143" grpId="0" animBg="1"/>
      <p:bldP spid="219144" grpId="0"/>
      <p:bldP spid="219145" grpId="0" animBg="1"/>
      <p:bldP spid="219146" grpId="0" animBg="1"/>
      <p:bldP spid="219147" grpId="0" animBg="1"/>
      <p:bldP spid="219148" grpId="0"/>
      <p:bldP spid="219149" grpId="0" animBg="1"/>
      <p:bldP spid="219150" grpId="0" animBg="1"/>
      <p:bldP spid="219151" grpId="0" animBg="1"/>
      <p:bldP spid="219152" grpId="0" animBg="1"/>
      <p:bldP spid="219153" grpId="0" animBg="1"/>
      <p:bldP spid="219154" grpId="0"/>
      <p:bldP spid="219155" grpId="0" animBg="1"/>
      <p:bldP spid="219156" grpId="0" animBg="1"/>
      <p:bldP spid="219157" grpId="0" animBg="1"/>
      <p:bldP spid="2191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8" name="Rectangle 6"/>
          <p:cNvSpPr>
            <a:spLocks noGrp="1" noChangeArrowheads="1"/>
          </p:cNvSpPr>
          <p:nvPr>
            <p:ph type="title" idx="4294967295"/>
          </p:nvPr>
        </p:nvSpPr>
        <p:spPr>
          <a:xfrm>
            <a:off x="2674938" y="441325"/>
            <a:ext cx="6769100" cy="503238"/>
          </a:xfrm>
        </p:spPr>
        <p:txBody>
          <a:bodyPr>
            <a:normAutofit fontScale="90000"/>
          </a:bodyPr>
          <a:lstStyle/>
          <a:p>
            <a:pPr algn="just">
              <a:lnSpc>
                <a:spcPct val="80000"/>
              </a:lnSpc>
              <a:tabLst>
                <a:tab pos="2511425" algn="l"/>
              </a:tabLst>
            </a:pPr>
            <a:r>
              <a:rPr lang="es-ES" altLang="en-US" sz="2200" b="1">
                <a:solidFill>
                  <a:schemeClr val="accent2"/>
                </a:solidFill>
              </a:rPr>
              <a:t>Actividad:</a:t>
            </a:r>
            <a:r>
              <a:rPr lang="es-ES" altLang="en-US" sz="2400" b="1">
                <a:solidFill>
                  <a:schemeClr val="accent2"/>
                </a:solidFill>
              </a:rPr>
              <a:t> </a:t>
            </a:r>
            <a:r>
              <a:rPr lang="es-ES" altLang="en-US" sz="1700" b="1">
                <a:solidFill>
                  <a:schemeClr val="accent2"/>
                </a:solidFill>
              </a:rPr>
              <a:t>Lee el siguiente fragmento, perteneciente al género narrativo. Identifica en él los rasgos presentados. Puedes trabajar con tu compañero (a).</a:t>
            </a:r>
          </a:p>
        </p:txBody>
      </p:sp>
      <p:sp>
        <p:nvSpPr>
          <p:cNvPr id="197673" name="Text Box 41"/>
          <p:cNvSpPr txBox="1">
            <a:spLocks noChangeArrowheads="1"/>
          </p:cNvSpPr>
          <p:nvPr/>
        </p:nvSpPr>
        <p:spPr bwMode="auto">
          <a:xfrm>
            <a:off x="7788276" y="5768975"/>
            <a:ext cx="1584325" cy="381000"/>
          </a:xfrm>
          <a:prstGeom prst="rect">
            <a:avLst/>
          </a:prstGeom>
          <a:solidFill>
            <a:srgbClr val="99CC0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s-ES" altLang="en-US" sz="1900" b="1" u="none">
                <a:hlinkClick r:id="rId2" action="ppaction://hlinksldjump"/>
              </a:rPr>
              <a:t>Respuesta</a:t>
            </a:r>
            <a:endParaRPr lang="es-ES" altLang="en-US" sz="1900" b="1" u="none"/>
          </a:p>
        </p:txBody>
      </p:sp>
      <p:sp>
        <p:nvSpPr>
          <p:cNvPr id="197674" name="Text Box 42"/>
          <p:cNvSpPr txBox="1">
            <a:spLocks noChangeArrowheads="1"/>
          </p:cNvSpPr>
          <p:nvPr/>
        </p:nvSpPr>
        <p:spPr bwMode="auto">
          <a:xfrm>
            <a:off x="2676526" y="1196975"/>
            <a:ext cx="6875463"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defRPr u="sng">
                <a:solidFill>
                  <a:schemeClr val="tx1"/>
                </a:solidFill>
                <a:latin typeface="Arial" panose="020B0604020202020204" pitchFamily="34" charset="0"/>
              </a:defRPr>
            </a:lvl1pPr>
            <a:lvl2pPr marL="742950" indent="-285750" algn="just" eaLnBrk="0" hangingPunct="0">
              <a:defRPr u="sng">
                <a:solidFill>
                  <a:schemeClr val="tx1"/>
                </a:solidFill>
                <a:latin typeface="Arial" panose="020B0604020202020204" pitchFamily="34" charset="0"/>
              </a:defRPr>
            </a:lvl2pPr>
            <a:lvl3pPr marL="1143000" indent="-228600" algn="just" eaLnBrk="0" hangingPunct="0">
              <a:defRPr u="sng">
                <a:solidFill>
                  <a:schemeClr val="tx1"/>
                </a:solidFill>
                <a:latin typeface="Arial" panose="020B0604020202020204" pitchFamily="34" charset="0"/>
              </a:defRPr>
            </a:lvl3pPr>
            <a:lvl4pPr marL="1600200" indent="-228600" algn="just" eaLnBrk="0" hangingPunct="0">
              <a:defRPr u="sng">
                <a:solidFill>
                  <a:schemeClr val="tx1"/>
                </a:solidFill>
                <a:latin typeface="Arial" panose="020B0604020202020204" pitchFamily="34" charset="0"/>
              </a:defRPr>
            </a:lvl4pPr>
            <a:lvl5pPr marL="2057400" indent="-228600" algn="just" eaLnBrk="0" hangingPunct="0">
              <a:defRPr u="sng">
                <a:solidFill>
                  <a:schemeClr val="tx1"/>
                </a:solidFill>
                <a:latin typeface="Arial" panose="020B0604020202020204" pitchFamily="34" charset="0"/>
              </a:defRPr>
            </a:lvl5pPr>
            <a:lvl6pPr marL="2514600" indent="-228600" algn="just" eaLnBrk="0" fontAlgn="base" hangingPunct="0">
              <a:spcBef>
                <a:spcPct val="0"/>
              </a:spcBef>
              <a:spcAft>
                <a:spcPct val="0"/>
              </a:spcAft>
              <a:defRPr u="sng">
                <a:solidFill>
                  <a:schemeClr val="tx1"/>
                </a:solidFill>
                <a:latin typeface="Arial" panose="020B0604020202020204" pitchFamily="34" charset="0"/>
              </a:defRPr>
            </a:lvl6pPr>
            <a:lvl7pPr marL="2971800" indent="-228600" algn="just" eaLnBrk="0" fontAlgn="base" hangingPunct="0">
              <a:spcBef>
                <a:spcPct val="0"/>
              </a:spcBef>
              <a:spcAft>
                <a:spcPct val="0"/>
              </a:spcAft>
              <a:defRPr u="sng">
                <a:solidFill>
                  <a:schemeClr val="tx1"/>
                </a:solidFill>
                <a:latin typeface="Arial" panose="020B0604020202020204" pitchFamily="34" charset="0"/>
              </a:defRPr>
            </a:lvl7pPr>
            <a:lvl8pPr marL="3429000" indent="-228600" algn="just" eaLnBrk="0" fontAlgn="base" hangingPunct="0">
              <a:spcBef>
                <a:spcPct val="0"/>
              </a:spcBef>
              <a:spcAft>
                <a:spcPct val="0"/>
              </a:spcAft>
              <a:defRPr u="sng">
                <a:solidFill>
                  <a:schemeClr val="tx1"/>
                </a:solidFill>
                <a:latin typeface="Arial" panose="020B0604020202020204" pitchFamily="34" charset="0"/>
              </a:defRPr>
            </a:lvl8pPr>
            <a:lvl9pPr marL="3886200" indent="-228600" algn="just" eaLnBrk="0" fontAlgn="base" hangingPunct="0">
              <a:spcBef>
                <a:spcPct val="0"/>
              </a:spcBef>
              <a:spcAft>
                <a:spcPct val="0"/>
              </a:spcAft>
              <a:defRPr u="sng">
                <a:solidFill>
                  <a:schemeClr val="tx1"/>
                </a:solidFill>
                <a:latin typeface="Arial" panose="020B0604020202020204" pitchFamily="34" charset="0"/>
              </a:defRPr>
            </a:lvl9pPr>
          </a:lstStyle>
          <a:p>
            <a:pPr eaLnBrk="1" hangingPunct="1"/>
            <a:r>
              <a:rPr lang="es-ES" altLang="en-US" u="none"/>
              <a:t>No recuerdo con certeza cuándo fue la primera vez que me di cuenta de su existencia. Pero si no me equivoco, fue cierta tarde de invierno en un tranvía que atravesaba un barrio popular.</a:t>
            </a:r>
          </a:p>
          <a:p>
            <a:pPr eaLnBrk="1" hangingPunct="1"/>
            <a:r>
              <a:rPr lang="es-ES" altLang="en-US" u="none"/>
              <a:t>Cuando me aburro de mi pieza y de mis conversaciones habituales, suelo tomar algún tranvía, cuyo recorrido desconozca y pasear así por la ciudad. Esa tarde llevaba un libro por si se me antojara leer, pero no lo abrí. Estaba lloviendo esporádicamente y el tranvía avanzaba casi vacío. Me senté junto a una ventana, limpiando un boquete en el vaho del vidrio para mirar las calles. No recuerdo el momento exacto en que ella se sentó a mi lado. Pero cuando el tranvía hizo alto en la esquina, me invadió aquella sensación tan corriente y, sin embargo, misteriosa, que cuanto veía lo había vivido antes o tal vez soñado.</a:t>
            </a:r>
          </a:p>
          <a:p>
            <a:pPr eaLnBrk="1" hangingPunct="1"/>
            <a:r>
              <a:rPr lang="es-ES" altLang="en-US" u="none"/>
              <a:t>Era una señora. Una señora  que llevaba un paraguas mojado en la mano y un sombrero funcional en la cabeza.</a:t>
            </a:r>
          </a:p>
          <a:p>
            <a:pPr algn="r" eaLnBrk="1" hangingPunct="1"/>
            <a:r>
              <a:rPr lang="es-ES" altLang="en-US" sz="1700" u="none"/>
              <a:t>José Donoso, </a:t>
            </a:r>
            <a:r>
              <a:rPr lang="es-ES" altLang="en-US" sz="1700" b="1" i="1" u="none"/>
              <a:t>Una señora</a:t>
            </a:r>
            <a:r>
              <a:rPr lang="es-ES" altLang="en-US" sz="1700" u="none"/>
              <a:t>.</a:t>
            </a:r>
          </a:p>
        </p:txBody>
      </p:sp>
    </p:spTree>
    <p:extLst>
      <p:ext uri="{BB962C8B-B14F-4D97-AF65-F5344CB8AC3E}">
        <p14:creationId xmlns:p14="http://schemas.microsoft.com/office/powerpoint/2010/main" val="1214948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7638"/>
                                        </p:tgtEl>
                                        <p:attrNameLst>
                                          <p:attrName>style.visibility</p:attrName>
                                        </p:attrNameLst>
                                      </p:cBhvr>
                                      <p:to>
                                        <p:strVal val="visible"/>
                                      </p:to>
                                    </p:set>
                                    <p:animEffect transition="in" filter="fade">
                                      <p:cBhvr>
                                        <p:cTn id="7" dur="1000"/>
                                        <p:tgtEl>
                                          <p:spTgt spid="197638"/>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7673"/>
                                        </p:tgtEl>
                                        <p:attrNameLst>
                                          <p:attrName>style.visibility</p:attrName>
                                        </p:attrNameLst>
                                      </p:cBhvr>
                                      <p:to>
                                        <p:strVal val="visible"/>
                                      </p:to>
                                    </p:set>
                                    <p:animEffect transition="in" filter="fade">
                                      <p:cBhvr>
                                        <p:cTn id="11" dur="2000"/>
                                        <p:tgtEl>
                                          <p:spTgt spid="197673"/>
                                        </p:tgtEl>
                                      </p:cBhvr>
                                    </p:animEffect>
                                  </p:childTnLst>
                                </p:cTn>
                              </p:par>
                            </p:childTnLst>
                          </p:cTn>
                        </p:par>
                        <p:par>
                          <p:cTn id="12" fill="hold" nodeType="afterGroup">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197674"/>
                                        </p:tgtEl>
                                        <p:attrNameLst>
                                          <p:attrName>style.visibility</p:attrName>
                                        </p:attrNameLst>
                                      </p:cBhvr>
                                      <p:to>
                                        <p:strVal val="visible"/>
                                      </p:to>
                                    </p:set>
                                    <p:animEffect transition="in" filter="dissolve">
                                      <p:cBhvr>
                                        <p:cTn id="15" dur="500"/>
                                        <p:tgtEl>
                                          <p:spTgt spid="197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8" grpId="0"/>
      <p:bldP spid="197673" grpId="0" animBg="1"/>
      <p:bldP spid="19767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32</TotalTime>
  <Words>676</Words>
  <Application>Microsoft Office PowerPoint</Application>
  <PresentationFormat>Panorámica</PresentationFormat>
  <Paragraphs>63</Paragraphs>
  <Slides>10</Slides>
  <Notes>0</Notes>
  <HiddenSlides>1</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Arial Black</vt:lpstr>
      <vt:lpstr>Impact</vt:lpstr>
      <vt:lpstr>Times New Roman</vt:lpstr>
      <vt:lpstr>Evento principal</vt:lpstr>
      <vt:lpstr>OBJETIVO: REFORZAR CONTENIDOS Y HABILIDADES .UNIDAD O</vt:lpstr>
      <vt:lpstr>Presentación de PowerPoint</vt:lpstr>
      <vt:lpstr>OBJETIVOS DE ESTA CLASE</vt:lpstr>
      <vt:lpstr>Géneros literarios</vt:lpstr>
      <vt:lpstr>Géneros literarios: clasificación</vt:lpstr>
      <vt:lpstr>Género narrativo: antecedentes históricos </vt:lpstr>
      <vt:lpstr>Género narrativo: concepto</vt:lpstr>
      <vt:lpstr>Organización  de los elementos de las obras narrativas</vt:lpstr>
      <vt:lpstr>Actividad: Lee el siguiente fragmento, perteneciente al género narrativo. Identifica en él los rasgos presentados. Puedes trabajar con tu compañero (a).</vt:lpstr>
      <vt:lpstr>Respuesta actividad anterior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OBJETIVO: REFORZAR CONTENIDOS Y HABILIDADES .UNIDAD O</dc:title>
  <dc:creator>Usuario de Windows</dc:creator>
  <cp:lastModifiedBy>Usuario de Windows</cp:lastModifiedBy>
  <cp:revision>2</cp:revision>
  <dcterms:created xsi:type="dcterms:W3CDTF">2020-03-17T02:46:46Z</dcterms:created>
  <dcterms:modified xsi:type="dcterms:W3CDTF">2020-03-17T03:19:19Z</dcterms:modified>
</cp:coreProperties>
</file>