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</p:sldIdLst>
  <p:sldSz cy="6858000" cx="12192000"/>
  <p:notesSz cx="12192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DFB44A1-1B2B-41E5-9668-E06A5DDB8E42}">
  <a:tblStyle styleId="{CDFB44A1-1B2B-41E5-9668-E06A5DDB8E4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8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1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2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33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49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5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50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34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8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38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39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42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5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41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6bfab59a84_2_22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g6bfab59a84_2_221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6bfab59a84_2_58:notes"/>
          <p:cNvSpPr/>
          <p:nvPr>
            <p:ph idx="2" type="sldImg"/>
          </p:nvPr>
        </p:nvSpPr>
        <p:spPr>
          <a:xfrm>
            <a:off x="677867" y="514350"/>
            <a:ext cx="108372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6bfab59a84_2_58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6bfab59a84_2_63:notes"/>
          <p:cNvSpPr/>
          <p:nvPr>
            <p:ph idx="2" type="sldImg"/>
          </p:nvPr>
        </p:nvSpPr>
        <p:spPr>
          <a:xfrm>
            <a:off x="677867" y="514350"/>
            <a:ext cx="108372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6bfab59a84_2_6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6bfab59a84_2_68:notes"/>
          <p:cNvSpPr/>
          <p:nvPr>
            <p:ph idx="2" type="sldImg"/>
          </p:nvPr>
        </p:nvSpPr>
        <p:spPr>
          <a:xfrm>
            <a:off x="677867" y="514350"/>
            <a:ext cx="108372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6bfab59a84_2_68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6bfab59a84_2_73:notes"/>
          <p:cNvSpPr/>
          <p:nvPr>
            <p:ph idx="2" type="sldImg"/>
          </p:nvPr>
        </p:nvSpPr>
        <p:spPr>
          <a:xfrm>
            <a:off x="677867" y="514350"/>
            <a:ext cx="108372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6bfab59a84_2_7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6bfab59a84_2_86:notes"/>
          <p:cNvSpPr/>
          <p:nvPr>
            <p:ph idx="2" type="sldImg"/>
          </p:nvPr>
        </p:nvSpPr>
        <p:spPr>
          <a:xfrm>
            <a:off x="677867" y="514350"/>
            <a:ext cx="108372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6bfab59a84_2_8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6bfab59a84_2_91:notes"/>
          <p:cNvSpPr/>
          <p:nvPr>
            <p:ph idx="2" type="sldImg"/>
          </p:nvPr>
        </p:nvSpPr>
        <p:spPr>
          <a:xfrm>
            <a:off x="677867" y="514350"/>
            <a:ext cx="108372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6bfab59a84_2_9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6bfab59a84_2_141:notes"/>
          <p:cNvSpPr/>
          <p:nvPr>
            <p:ph idx="2" type="sldImg"/>
          </p:nvPr>
        </p:nvSpPr>
        <p:spPr>
          <a:xfrm>
            <a:off x="677867" y="514350"/>
            <a:ext cx="108372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6bfab59a84_2_14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6bfab59a84_2_236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6bfab59a84_2_23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6bfab59a84_2_250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6bfab59a84_2_25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4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44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6bfab59a84_2_0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6bfab59a84_2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6bfab59a84_2_4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6bfab59a84_2_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6bfab59a84_2_11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6bfab59a84_2_1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6bfab59a84_2_18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6bfab59a84_2_18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6bfab59a84_2_25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6bfab59a84_2_2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6bfab59a84_2_30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6bfab59a84_2_3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6bfab59a84_2_37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6bfab59a84_2_37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6bfab59a84_2_44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6bfab59a84_2_4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2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6bfab59a84_2_51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6bfab59a84_2_5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6bfab59a84_2_256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6bfab59a84_2_25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6bfab59a84_2_261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Google Shape;579;g6bfab59a84_2_26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6bfab59a84_2_268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6bfab59a84_2_268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6bfab59a84_2_275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6bfab59a84_2_27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g6bfab59a84_2_282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Google Shape;597;g6bfab59a84_2_28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4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5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6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7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1041717" y="333375"/>
            <a:ext cx="7484745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6347459" y="1874773"/>
            <a:ext cx="5210175" cy="37160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showMasterSp="0">
  <p:cSld name="Title Only"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10731500" y="238759"/>
            <a:ext cx="1460499" cy="197104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" name="Google Shape;26;p4"/>
          <p:cNvSpPr/>
          <p:nvPr/>
        </p:nvSpPr>
        <p:spPr>
          <a:xfrm>
            <a:off x="561340" y="6385559"/>
            <a:ext cx="1447799" cy="3378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" name="Google Shape;27;p4"/>
          <p:cNvSpPr/>
          <p:nvPr/>
        </p:nvSpPr>
        <p:spPr>
          <a:xfrm>
            <a:off x="2145029" y="638682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8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" name="Google Shape;28;p4"/>
          <p:cNvSpPr txBox="1"/>
          <p:nvPr>
            <p:ph type="title"/>
          </p:nvPr>
        </p:nvSpPr>
        <p:spPr>
          <a:xfrm>
            <a:off x="1041717" y="333375"/>
            <a:ext cx="7484745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1041717" y="333375"/>
            <a:ext cx="7484745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609511" y="2717292"/>
            <a:ext cx="4954905" cy="39979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0731500" y="238759"/>
            <a:ext cx="1460499" cy="197104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1"/>
          <p:cNvSpPr/>
          <p:nvPr/>
        </p:nvSpPr>
        <p:spPr>
          <a:xfrm>
            <a:off x="561340" y="6385559"/>
            <a:ext cx="1447799" cy="33782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1041717" y="333375"/>
            <a:ext cx="7484745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609511" y="2717292"/>
            <a:ext cx="4954905" cy="39979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jpg"/><Relationship Id="rId4" Type="http://schemas.openxmlformats.org/officeDocument/2006/relationships/image" Target="../media/image10.png"/><Relationship Id="rId5" Type="http://schemas.openxmlformats.org/officeDocument/2006/relationships/image" Target="../media/image1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8.jpg"/><Relationship Id="rId4" Type="http://schemas.openxmlformats.org/officeDocument/2006/relationships/image" Target="../media/image15.png"/><Relationship Id="rId5" Type="http://schemas.openxmlformats.org/officeDocument/2006/relationships/image" Target="../media/image17.png"/><Relationship Id="rId6" Type="http://schemas.openxmlformats.org/officeDocument/2006/relationships/image" Target="../media/image1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Relationship Id="rId4" Type="http://schemas.openxmlformats.org/officeDocument/2006/relationships/image" Target="../media/image11.png"/><Relationship Id="rId5" Type="http://schemas.openxmlformats.org/officeDocument/2006/relationships/image" Target="../media/image9.png"/><Relationship Id="rId6" Type="http://schemas.openxmlformats.org/officeDocument/2006/relationships/image" Target="../media/image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9.png"/><Relationship Id="rId7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/>
          <p:nvPr/>
        </p:nvSpPr>
        <p:spPr>
          <a:xfrm>
            <a:off x="0" y="2550160"/>
            <a:ext cx="12192000" cy="1953260"/>
          </a:xfrm>
          <a:custGeom>
            <a:rect b="b" l="l" r="r" t="t"/>
            <a:pathLst>
              <a:path extrusionOk="0" h="1953260" w="12192000">
                <a:moveTo>
                  <a:pt x="0" y="1953260"/>
                </a:moveTo>
                <a:lnTo>
                  <a:pt x="12192000" y="1953260"/>
                </a:lnTo>
                <a:lnTo>
                  <a:pt x="12192000" y="0"/>
                </a:lnTo>
                <a:lnTo>
                  <a:pt x="0" y="0"/>
                </a:lnTo>
                <a:lnTo>
                  <a:pt x="0" y="1953260"/>
                </a:lnTo>
                <a:close/>
              </a:path>
            </a:pathLst>
          </a:custGeom>
          <a:solidFill>
            <a:srgbClr val="F1C61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3" name="Google Shape;53;p8"/>
          <p:cNvSpPr txBox="1"/>
          <p:nvPr/>
        </p:nvSpPr>
        <p:spPr>
          <a:xfrm>
            <a:off x="2507360" y="2786697"/>
            <a:ext cx="4048125" cy="1123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NUEVAS	BASES  CURRICULARES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8"/>
          <p:cNvSpPr txBox="1"/>
          <p:nvPr/>
        </p:nvSpPr>
        <p:spPr>
          <a:xfrm>
            <a:off x="7296800" y="2846000"/>
            <a:ext cx="37362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3 °	y	4 °	M E D I O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8"/>
          <p:cNvSpPr txBox="1"/>
          <p:nvPr/>
        </p:nvSpPr>
        <p:spPr>
          <a:xfrm>
            <a:off x="2507350" y="4012000"/>
            <a:ext cx="80565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¿ </a:t>
            </a:r>
            <a:r>
              <a:rPr lang="en-US" sz="2400"/>
              <a:t>Por qué es importante esta Reforma Curricular?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	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8"/>
          <p:cNvSpPr txBox="1"/>
          <p:nvPr>
            <p:ph type="title"/>
          </p:nvPr>
        </p:nvSpPr>
        <p:spPr>
          <a:xfrm>
            <a:off x="972502" y="2286000"/>
            <a:ext cx="1450340" cy="2129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>
                <a:solidFill>
                  <a:srgbClr val="FFFFFF"/>
                </a:solidFill>
              </a:rPr>
              <a:t>.</a:t>
            </a:r>
            <a:endParaRPr sz="13800"/>
          </a:p>
        </p:txBody>
      </p:sp>
      <p:sp>
        <p:nvSpPr>
          <p:cNvPr id="57" name="Google Shape;57;p8"/>
          <p:cNvSpPr txBox="1"/>
          <p:nvPr/>
        </p:nvSpPr>
        <p:spPr>
          <a:xfrm>
            <a:off x="2858550" y="6125350"/>
            <a:ext cx="63189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FUENTE OFICIAL: UNIDAD DE CURRÍCULUM Y EVALUACIÓN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7"/>
          <p:cNvSpPr/>
          <p:nvPr/>
        </p:nvSpPr>
        <p:spPr>
          <a:xfrm>
            <a:off x="0" y="1470660"/>
            <a:ext cx="12192000" cy="5387340"/>
          </a:xfrm>
          <a:custGeom>
            <a:rect b="b" l="l" r="r" t="t"/>
            <a:pathLst>
              <a:path extrusionOk="0" h="5387340" w="12192000">
                <a:moveTo>
                  <a:pt x="0" y="5387339"/>
                </a:moveTo>
                <a:lnTo>
                  <a:pt x="12192000" y="5387339"/>
                </a:lnTo>
                <a:lnTo>
                  <a:pt x="12192000" y="0"/>
                </a:lnTo>
                <a:lnTo>
                  <a:pt x="0" y="0"/>
                </a:lnTo>
                <a:lnTo>
                  <a:pt x="0" y="5387339"/>
                </a:lnTo>
                <a:close/>
              </a:path>
            </a:pathLst>
          </a:custGeom>
          <a:solidFill>
            <a:srgbClr val="58585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9" name="Google Shape;199;p17"/>
          <p:cNvSpPr/>
          <p:nvPr/>
        </p:nvSpPr>
        <p:spPr>
          <a:xfrm>
            <a:off x="10731500" y="238759"/>
            <a:ext cx="1460499" cy="19710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0" name="Google Shape;200;p17"/>
          <p:cNvSpPr/>
          <p:nvPr/>
        </p:nvSpPr>
        <p:spPr>
          <a:xfrm>
            <a:off x="2145029" y="638682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8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1" name="Google Shape;201;p17"/>
          <p:cNvSpPr txBox="1"/>
          <p:nvPr/>
        </p:nvSpPr>
        <p:spPr>
          <a:xfrm>
            <a:off x="2278126" y="6434137"/>
            <a:ext cx="574040" cy="239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7"/>
          <p:cNvSpPr/>
          <p:nvPr/>
        </p:nvSpPr>
        <p:spPr>
          <a:xfrm>
            <a:off x="2997200" y="1470659"/>
            <a:ext cx="9194800" cy="5387340"/>
          </a:xfrm>
          <a:custGeom>
            <a:rect b="b" l="l" r="r" t="t"/>
            <a:pathLst>
              <a:path extrusionOk="0" h="5387340" w="9194800">
                <a:moveTo>
                  <a:pt x="0" y="5387340"/>
                </a:moveTo>
                <a:lnTo>
                  <a:pt x="9194800" y="5387340"/>
                </a:lnTo>
                <a:lnTo>
                  <a:pt x="9194800" y="0"/>
                </a:lnTo>
                <a:lnTo>
                  <a:pt x="0" y="0"/>
                </a:lnTo>
                <a:lnTo>
                  <a:pt x="0" y="5387340"/>
                </a:lnTo>
                <a:close/>
              </a:path>
            </a:pathLst>
          </a:custGeom>
          <a:solidFill>
            <a:srgbClr val="6E6E6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3" name="Google Shape;203;p17"/>
          <p:cNvSpPr/>
          <p:nvPr/>
        </p:nvSpPr>
        <p:spPr>
          <a:xfrm>
            <a:off x="1069339" y="14706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4" name="Google Shape;204;p17"/>
          <p:cNvSpPr/>
          <p:nvPr/>
        </p:nvSpPr>
        <p:spPr>
          <a:xfrm>
            <a:off x="0" y="0"/>
            <a:ext cx="12192000" cy="1470660"/>
          </a:xfrm>
          <a:custGeom>
            <a:rect b="b" l="l" r="r" t="t"/>
            <a:pathLst>
              <a:path extrusionOk="0" h="1470660" w="12192000">
                <a:moveTo>
                  <a:pt x="0" y="1470660"/>
                </a:moveTo>
                <a:lnTo>
                  <a:pt x="12192000" y="1470660"/>
                </a:lnTo>
                <a:lnTo>
                  <a:pt x="12192000" y="0"/>
                </a:lnTo>
                <a:lnTo>
                  <a:pt x="0" y="0"/>
                </a:lnTo>
                <a:lnTo>
                  <a:pt x="0" y="14706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5" name="Google Shape;205;p17"/>
          <p:cNvSpPr txBox="1"/>
          <p:nvPr>
            <p:ph type="title"/>
          </p:nvPr>
        </p:nvSpPr>
        <p:spPr>
          <a:xfrm>
            <a:off x="287020" y="410209"/>
            <a:ext cx="8384540" cy="574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¿CÓMO	SE	ORGANIZA EL CICLO?</a:t>
            </a:r>
            <a:endParaRPr sz="3600"/>
          </a:p>
        </p:txBody>
      </p:sp>
      <p:sp>
        <p:nvSpPr>
          <p:cNvPr id="206" name="Google Shape;206;p17"/>
          <p:cNvSpPr txBox="1"/>
          <p:nvPr/>
        </p:nvSpPr>
        <p:spPr>
          <a:xfrm>
            <a:off x="2873629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7"/>
          <p:cNvSpPr/>
          <p:nvPr/>
        </p:nvSpPr>
        <p:spPr>
          <a:xfrm>
            <a:off x="1168400" y="3342640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200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600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8169A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8" name="Google Shape;208;p17"/>
          <p:cNvSpPr txBox="1"/>
          <p:nvPr/>
        </p:nvSpPr>
        <p:spPr>
          <a:xfrm>
            <a:off x="1370583" y="3518789"/>
            <a:ext cx="313055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TP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7"/>
          <p:cNvSpPr/>
          <p:nvPr/>
        </p:nvSpPr>
        <p:spPr>
          <a:xfrm>
            <a:off x="342900" y="3345179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47" y="3247"/>
                </a:lnTo>
                <a:lnTo>
                  <a:pt x="261067" y="12705"/>
                </a:lnTo>
                <a:lnTo>
                  <a:pt x="217184" y="27951"/>
                </a:lnTo>
                <a:lnTo>
                  <a:pt x="176121" y="48561"/>
                </a:lnTo>
                <a:lnTo>
                  <a:pt x="138303" y="74109"/>
                </a:lnTo>
                <a:lnTo>
                  <a:pt x="104152" y="104171"/>
                </a:lnTo>
                <a:lnTo>
                  <a:pt x="74093" y="138324"/>
                </a:lnTo>
                <a:lnTo>
                  <a:pt x="48549" y="176144"/>
                </a:lnTo>
                <a:lnTo>
                  <a:pt x="27944" y="217205"/>
                </a:lnTo>
                <a:lnTo>
                  <a:pt x="12702" y="261084"/>
                </a:lnTo>
                <a:lnTo>
                  <a:pt x="3246" y="307357"/>
                </a:lnTo>
                <a:lnTo>
                  <a:pt x="0" y="355600"/>
                </a:lnTo>
                <a:lnTo>
                  <a:pt x="3246" y="403842"/>
                </a:lnTo>
                <a:lnTo>
                  <a:pt x="12702" y="450115"/>
                </a:lnTo>
                <a:lnTo>
                  <a:pt x="27944" y="493994"/>
                </a:lnTo>
                <a:lnTo>
                  <a:pt x="48549" y="535055"/>
                </a:lnTo>
                <a:lnTo>
                  <a:pt x="74093" y="572875"/>
                </a:lnTo>
                <a:lnTo>
                  <a:pt x="104152" y="607028"/>
                </a:lnTo>
                <a:lnTo>
                  <a:pt x="138303" y="637090"/>
                </a:lnTo>
                <a:lnTo>
                  <a:pt x="176121" y="662638"/>
                </a:lnTo>
                <a:lnTo>
                  <a:pt x="217184" y="683248"/>
                </a:lnTo>
                <a:lnTo>
                  <a:pt x="261067" y="698494"/>
                </a:lnTo>
                <a:lnTo>
                  <a:pt x="307347" y="707952"/>
                </a:lnTo>
                <a:lnTo>
                  <a:pt x="355600" y="711200"/>
                </a:lnTo>
                <a:lnTo>
                  <a:pt x="403852" y="707952"/>
                </a:lnTo>
                <a:lnTo>
                  <a:pt x="450132" y="698494"/>
                </a:lnTo>
                <a:lnTo>
                  <a:pt x="494015" y="683248"/>
                </a:lnTo>
                <a:lnTo>
                  <a:pt x="535078" y="662638"/>
                </a:lnTo>
                <a:lnTo>
                  <a:pt x="572896" y="637090"/>
                </a:lnTo>
                <a:lnTo>
                  <a:pt x="607047" y="607028"/>
                </a:lnTo>
                <a:lnTo>
                  <a:pt x="637106" y="572875"/>
                </a:lnTo>
                <a:lnTo>
                  <a:pt x="662650" y="535055"/>
                </a:lnTo>
                <a:lnTo>
                  <a:pt x="683255" y="493994"/>
                </a:lnTo>
                <a:lnTo>
                  <a:pt x="698497" y="450115"/>
                </a:lnTo>
                <a:lnTo>
                  <a:pt x="707953" y="403842"/>
                </a:lnTo>
                <a:lnTo>
                  <a:pt x="711200" y="355600"/>
                </a:lnTo>
                <a:lnTo>
                  <a:pt x="707953" y="307357"/>
                </a:lnTo>
                <a:lnTo>
                  <a:pt x="698497" y="261084"/>
                </a:lnTo>
                <a:lnTo>
                  <a:pt x="683255" y="217205"/>
                </a:lnTo>
                <a:lnTo>
                  <a:pt x="662650" y="176144"/>
                </a:lnTo>
                <a:lnTo>
                  <a:pt x="637106" y="138324"/>
                </a:lnTo>
                <a:lnTo>
                  <a:pt x="607047" y="104171"/>
                </a:lnTo>
                <a:lnTo>
                  <a:pt x="572896" y="74109"/>
                </a:lnTo>
                <a:lnTo>
                  <a:pt x="535078" y="48561"/>
                </a:lnTo>
                <a:lnTo>
                  <a:pt x="494015" y="27951"/>
                </a:lnTo>
                <a:lnTo>
                  <a:pt x="450132" y="12705"/>
                </a:lnTo>
                <a:lnTo>
                  <a:pt x="40385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0" name="Google Shape;210;p17"/>
          <p:cNvSpPr txBox="1"/>
          <p:nvPr/>
        </p:nvSpPr>
        <p:spPr>
          <a:xfrm>
            <a:off x="510540" y="3517836"/>
            <a:ext cx="35560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7"/>
          <p:cNvSpPr/>
          <p:nvPr/>
        </p:nvSpPr>
        <p:spPr>
          <a:xfrm>
            <a:off x="1991360" y="3342640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200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600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F0C53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2" name="Google Shape;212;p17"/>
          <p:cNvSpPr txBox="1"/>
          <p:nvPr/>
        </p:nvSpPr>
        <p:spPr>
          <a:xfrm>
            <a:off x="2253360" y="3516629"/>
            <a:ext cx="1905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7"/>
          <p:cNvSpPr/>
          <p:nvPr/>
        </p:nvSpPr>
        <p:spPr>
          <a:xfrm>
            <a:off x="4114800" y="3342640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200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600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8169A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4" name="Google Shape;214;p17"/>
          <p:cNvSpPr txBox="1"/>
          <p:nvPr/>
        </p:nvSpPr>
        <p:spPr>
          <a:xfrm>
            <a:off x="4317746" y="3518789"/>
            <a:ext cx="313055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TP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7"/>
          <p:cNvSpPr/>
          <p:nvPr/>
        </p:nvSpPr>
        <p:spPr>
          <a:xfrm>
            <a:off x="3289300" y="3345179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200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600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6" name="Google Shape;216;p17"/>
          <p:cNvSpPr txBox="1"/>
          <p:nvPr/>
        </p:nvSpPr>
        <p:spPr>
          <a:xfrm>
            <a:off x="3457575" y="3517836"/>
            <a:ext cx="35560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7"/>
          <p:cNvSpPr/>
          <p:nvPr/>
        </p:nvSpPr>
        <p:spPr>
          <a:xfrm>
            <a:off x="4940300" y="3342640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200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600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F0C53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8" name="Google Shape;218;p17"/>
          <p:cNvSpPr txBox="1"/>
          <p:nvPr/>
        </p:nvSpPr>
        <p:spPr>
          <a:xfrm>
            <a:off x="5200396" y="3516629"/>
            <a:ext cx="1905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7"/>
          <p:cNvSpPr txBox="1"/>
          <p:nvPr/>
        </p:nvSpPr>
        <p:spPr>
          <a:xfrm>
            <a:off x="810577" y="4308652"/>
            <a:ext cx="1550670" cy="758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 asignaturas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obligatorias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7"/>
          <p:cNvSpPr txBox="1"/>
          <p:nvPr/>
        </p:nvSpPr>
        <p:spPr>
          <a:xfrm>
            <a:off x="3806825" y="4348238"/>
            <a:ext cx="1423670" cy="75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 asignatura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obligatoria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7"/>
          <p:cNvSpPr/>
          <p:nvPr/>
        </p:nvSpPr>
        <p:spPr>
          <a:xfrm>
            <a:off x="327152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5" y="797560"/>
                </a:moveTo>
                <a:lnTo>
                  <a:pt x="399160" y="797560"/>
                </a:lnTo>
                <a:lnTo>
                  <a:pt x="398779" y="998727"/>
                </a:lnTo>
                <a:lnTo>
                  <a:pt x="997965" y="797560"/>
                </a:lnTo>
                <a:close/>
              </a:path>
              <a:path extrusionOk="0" h="998855" w="2395220">
                <a:moveTo>
                  <a:pt x="2395219" y="0"/>
                </a:moveTo>
                <a:lnTo>
                  <a:pt x="0" y="0"/>
                </a:lnTo>
                <a:lnTo>
                  <a:pt x="0" y="797560"/>
                </a:lnTo>
                <a:lnTo>
                  <a:pt x="2395219" y="797560"/>
                </a:lnTo>
                <a:lnTo>
                  <a:pt x="2395219" y="0"/>
                </a:lnTo>
                <a:close/>
              </a:path>
            </a:pathLst>
          </a:custGeom>
          <a:solidFill>
            <a:srgbClr val="4BACB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2" name="Google Shape;222;p17"/>
          <p:cNvSpPr txBox="1"/>
          <p:nvPr/>
        </p:nvSpPr>
        <p:spPr>
          <a:xfrm>
            <a:off x="3767835" y="2037927"/>
            <a:ext cx="1400810" cy="58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COMÚN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Electivo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7"/>
          <p:cNvSpPr/>
          <p:nvPr/>
        </p:nvSpPr>
        <p:spPr>
          <a:xfrm>
            <a:off x="34290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6" y="797560"/>
                </a:moveTo>
                <a:lnTo>
                  <a:pt x="399199" y="797560"/>
                </a:lnTo>
                <a:lnTo>
                  <a:pt x="398729" y="998727"/>
                </a:lnTo>
                <a:lnTo>
                  <a:pt x="997966" y="797560"/>
                </a:lnTo>
                <a:close/>
              </a:path>
              <a:path extrusionOk="0" h="998855" w="2395220">
                <a:moveTo>
                  <a:pt x="2395220" y="0"/>
                </a:moveTo>
                <a:lnTo>
                  <a:pt x="0" y="0"/>
                </a:lnTo>
                <a:lnTo>
                  <a:pt x="0" y="797560"/>
                </a:lnTo>
                <a:lnTo>
                  <a:pt x="2395220" y="797560"/>
                </a:lnTo>
                <a:lnTo>
                  <a:pt x="2395220" y="0"/>
                </a:lnTo>
                <a:close/>
              </a:path>
            </a:pathLst>
          </a:custGeom>
          <a:solidFill>
            <a:srgbClr val="4BACB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4" name="Google Shape;224;p17"/>
          <p:cNvSpPr txBox="1"/>
          <p:nvPr/>
        </p:nvSpPr>
        <p:spPr>
          <a:xfrm>
            <a:off x="645794" y="2037927"/>
            <a:ext cx="1788795" cy="58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COMÚN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Formación General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7"/>
          <p:cNvSpPr txBox="1"/>
          <p:nvPr/>
        </p:nvSpPr>
        <p:spPr>
          <a:xfrm>
            <a:off x="5841110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7"/>
          <p:cNvSpPr txBox="1"/>
          <p:nvPr/>
        </p:nvSpPr>
        <p:spPr>
          <a:xfrm>
            <a:off x="9018269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7"/>
          <p:cNvSpPr/>
          <p:nvPr/>
        </p:nvSpPr>
        <p:spPr>
          <a:xfrm>
            <a:off x="946658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6" y="797560"/>
                </a:moveTo>
                <a:lnTo>
                  <a:pt x="399161" y="797560"/>
                </a:lnTo>
                <a:lnTo>
                  <a:pt x="398779" y="998727"/>
                </a:lnTo>
                <a:lnTo>
                  <a:pt x="997966" y="797560"/>
                </a:lnTo>
                <a:close/>
              </a:path>
              <a:path extrusionOk="0" h="998855" w="2395220">
                <a:moveTo>
                  <a:pt x="2395220" y="0"/>
                </a:moveTo>
                <a:lnTo>
                  <a:pt x="0" y="0"/>
                </a:lnTo>
                <a:lnTo>
                  <a:pt x="0" y="797560"/>
                </a:lnTo>
                <a:lnTo>
                  <a:pt x="2395220" y="797560"/>
                </a:lnTo>
                <a:lnTo>
                  <a:pt x="2395220" y="0"/>
                </a:ln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8" name="Google Shape;228;p17"/>
          <p:cNvSpPr/>
          <p:nvPr/>
        </p:nvSpPr>
        <p:spPr>
          <a:xfrm>
            <a:off x="6273800" y="1965960"/>
            <a:ext cx="2555240" cy="998855"/>
          </a:xfrm>
          <a:custGeom>
            <a:rect b="b" l="l" r="r" t="t"/>
            <a:pathLst>
              <a:path extrusionOk="0" h="998855" w="2555240">
                <a:moveTo>
                  <a:pt x="1064641" y="797560"/>
                </a:moveTo>
                <a:lnTo>
                  <a:pt x="425830" y="797560"/>
                </a:lnTo>
                <a:lnTo>
                  <a:pt x="425323" y="998727"/>
                </a:lnTo>
                <a:lnTo>
                  <a:pt x="1064641" y="797560"/>
                </a:lnTo>
                <a:close/>
              </a:path>
              <a:path extrusionOk="0" h="998855" w="2555240">
                <a:moveTo>
                  <a:pt x="2555240" y="0"/>
                </a:moveTo>
                <a:lnTo>
                  <a:pt x="0" y="0"/>
                </a:lnTo>
                <a:lnTo>
                  <a:pt x="0" y="797560"/>
                </a:lnTo>
                <a:lnTo>
                  <a:pt x="2555240" y="797560"/>
                </a:lnTo>
                <a:lnTo>
                  <a:pt x="2555240" y="0"/>
                </a:ln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"/>
          <p:cNvSpPr/>
          <p:nvPr/>
        </p:nvSpPr>
        <p:spPr>
          <a:xfrm>
            <a:off x="0" y="1470659"/>
            <a:ext cx="12192000" cy="5387340"/>
          </a:xfrm>
          <a:custGeom>
            <a:rect b="b" l="l" r="r" t="t"/>
            <a:pathLst>
              <a:path extrusionOk="0" h="5387340" w="12192000">
                <a:moveTo>
                  <a:pt x="0" y="5387340"/>
                </a:moveTo>
                <a:lnTo>
                  <a:pt x="12192000" y="5387340"/>
                </a:lnTo>
                <a:lnTo>
                  <a:pt x="12192000" y="0"/>
                </a:lnTo>
                <a:lnTo>
                  <a:pt x="0" y="0"/>
                </a:lnTo>
                <a:lnTo>
                  <a:pt x="0" y="5387340"/>
                </a:lnTo>
                <a:close/>
              </a:path>
            </a:pathLst>
          </a:custGeom>
          <a:solidFill>
            <a:srgbClr val="4BACB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sp>
        <p:nvSpPr>
          <p:cNvPr id="234" name="Google Shape;234;p18"/>
          <p:cNvSpPr/>
          <p:nvPr/>
        </p:nvSpPr>
        <p:spPr>
          <a:xfrm>
            <a:off x="1069339" y="14706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graphicFrame>
        <p:nvGraphicFramePr>
          <p:cNvPr id="235" name="Google Shape;235;p18"/>
          <p:cNvGraphicFramePr/>
          <p:nvPr/>
        </p:nvGraphicFramePr>
        <p:xfrm>
          <a:off x="2880910" y="27114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{CDFB44A1-1B2B-41E5-9668-E06A5DDB8E42}</a:tableStyleId>
              </a:tblPr>
              <a:tblGrid>
                <a:gridCol w="3776175"/>
                <a:gridCol w="2039625"/>
              </a:tblGrid>
              <a:tr h="457200">
                <a:tc>
                  <a:txBody>
                    <a:bodyPr/>
                    <a:lstStyle/>
                    <a:p>
                      <a:pPr indent="0" lvl="0" marL="920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ELECTIVO COMÚN</a:t>
                      </a:r>
                      <a:endParaRPr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100" marB="0" marR="0" marL="0">
                    <a:solidFill>
                      <a:srgbClr val="00558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921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HORAS</a:t>
                      </a:r>
                      <a:endParaRPr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100" marB="0" marR="0" marL="0">
                    <a:solidFill>
                      <a:srgbClr val="005585"/>
                    </a:solidFill>
                  </a:tcPr>
                </a:tc>
              </a:tr>
              <a:tr h="426075"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RELIGIÓN OBLIGATORIO (dec 924)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highlight>
                          <a:schemeClr val="dk1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>
                          <a:solidFill>
                            <a:schemeClr val="lt1"/>
                          </a:solidFill>
                          <a:highlight>
                            <a:schemeClr val="dk1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Colegio opta por asignatura de Desarrollo          Personal  y Social</a:t>
                      </a:r>
                      <a:endParaRPr b="1">
                        <a:solidFill>
                          <a:schemeClr val="lt1"/>
                        </a:solidFill>
                        <a:highlight>
                          <a:schemeClr val="dk1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43500" marB="0" marR="0" marL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12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7112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7112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7112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43500" marB="0" marR="0" marL="0">
                    <a:solidFill>
                      <a:srgbClr val="E7E7E7"/>
                    </a:solidFill>
                  </a:tcPr>
                </a:tc>
              </a:tr>
              <a:tr h="426725"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EDUCACIÓN FÍSICA y SALUD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43500" marB="0" marR="0" marL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12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43500" marB="0" marR="0" marL="0">
                    <a:solidFill>
                      <a:srgbClr val="FFFFFF"/>
                    </a:solidFill>
                  </a:tcPr>
                </a:tc>
              </a:tr>
              <a:tr h="852800"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HISTORIA GEOGRAFÍA Y CIENCIAS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SOCIALES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43500" marB="0" marR="0" marL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71120" marR="0" rtl="0" algn="ctr">
                        <a:lnSpc>
                          <a:spcPct val="100000"/>
                        </a:lnSpc>
                        <a:spcBef>
                          <a:spcPts val="108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</a:tr>
              <a:tr h="426725"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ARTES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44150" marB="0" marR="0" marL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12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44150" marB="0" marR="0" marL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" name="Google Shape;236;p18"/>
          <p:cNvSpPr txBox="1"/>
          <p:nvPr/>
        </p:nvSpPr>
        <p:spPr>
          <a:xfrm>
            <a:off x="568950" y="4356100"/>
            <a:ext cx="1642200" cy="15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43179" lvl="0" marL="949960" marR="50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</p:txBody>
      </p:sp>
      <p:sp>
        <p:nvSpPr>
          <p:cNvPr id="237" name="Google Shape;237;p18"/>
          <p:cNvSpPr txBox="1"/>
          <p:nvPr/>
        </p:nvSpPr>
        <p:spPr>
          <a:xfrm>
            <a:off x="9344650" y="4299975"/>
            <a:ext cx="2603700" cy="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   </a:t>
            </a:r>
            <a:endParaRPr b="1" sz="1200"/>
          </a:p>
        </p:txBody>
      </p:sp>
      <p:sp>
        <p:nvSpPr>
          <p:cNvPr id="238" name="Google Shape;238;p18"/>
          <p:cNvSpPr txBox="1"/>
          <p:nvPr/>
        </p:nvSpPr>
        <p:spPr>
          <a:xfrm>
            <a:off x="9520375" y="3598800"/>
            <a:ext cx="24072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 </a:t>
            </a:r>
            <a:endParaRPr sz="1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8"/>
          <p:cNvSpPr txBox="1"/>
          <p:nvPr>
            <p:ph type="title"/>
          </p:nvPr>
        </p:nvSpPr>
        <p:spPr>
          <a:xfrm>
            <a:off x="92250" y="372100"/>
            <a:ext cx="12099600" cy="6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14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P L A N	COMÚN ELECTIVO   2020  ( una asignatura Obligatoria)</a:t>
            </a:r>
            <a:endParaRPr sz="2200"/>
          </a:p>
          <a:p>
            <a:pPr indent="0" lvl="0" marL="12700" rtl="0" algn="l">
              <a:lnSpc>
                <a:spcPct val="114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240" name="Google Shape;240;p18"/>
          <p:cNvSpPr/>
          <p:nvPr/>
        </p:nvSpPr>
        <p:spPr>
          <a:xfrm>
            <a:off x="2145029" y="637920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7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1" name="Google Shape;241;p18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8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" rtl="0" algn="l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019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9"/>
          <p:cNvSpPr/>
          <p:nvPr/>
        </p:nvSpPr>
        <p:spPr>
          <a:xfrm>
            <a:off x="0" y="1470660"/>
            <a:ext cx="12192000" cy="5387340"/>
          </a:xfrm>
          <a:custGeom>
            <a:rect b="b" l="l" r="r" t="t"/>
            <a:pathLst>
              <a:path extrusionOk="0" h="5387340" w="12192000">
                <a:moveTo>
                  <a:pt x="0" y="5387339"/>
                </a:moveTo>
                <a:lnTo>
                  <a:pt x="12192000" y="5387339"/>
                </a:lnTo>
                <a:lnTo>
                  <a:pt x="12192000" y="0"/>
                </a:lnTo>
                <a:lnTo>
                  <a:pt x="0" y="0"/>
                </a:lnTo>
                <a:lnTo>
                  <a:pt x="0" y="5387339"/>
                </a:lnTo>
                <a:close/>
              </a:path>
            </a:pathLst>
          </a:custGeom>
          <a:solidFill>
            <a:srgbClr val="58585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8" name="Google Shape;248;p19"/>
          <p:cNvSpPr/>
          <p:nvPr/>
        </p:nvSpPr>
        <p:spPr>
          <a:xfrm>
            <a:off x="10731500" y="238759"/>
            <a:ext cx="1460499" cy="19710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9" name="Google Shape;249;p19"/>
          <p:cNvSpPr/>
          <p:nvPr/>
        </p:nvSpPr>
        <p:spPr>
          <a:xfrm>
            <a:off x="2145029" y="638682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8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0" name="Google Shape;250;p19"/>
          <p:cNvSpPr/>
          <p:nvPr/>
        </p:nvSpPr>
        <p:spPr>
          <a:xfrm>
            <a:off x="5953759" y="1470659"/>
            <a:ext cx="6238240" cy="5387340"/>
          </a:xfrm>
          <a:custGeom>
            <a:rect b="b" l="l" r="r" t="t"/>
            <a:pathLst>
              <a:path extrusionOk="0" h="5387340" w="6238240">
                <a:moveTo>
                  <a:pt x="0" y="5387340"/>
                </a:moveTo>
                <a:lnTo>
                  <a:pt x="6238240" y="5387340"/>
                </a:lnTo>
                <a:lnTo>
                  <a:pt x="6238240" y="0"/>
                </a:lnTo>
                <a:lnTo>
                  <a:pt x="0" y="0"/>
                </a:lnTo>
                <a:lnTo>
                  <a:pt x="0" y="5387340"/>
                </a:lnTo>
                <a:close/>
              </a:path>
            </a:pathLst>
          </a:custGeom>
          <a:solidFill>
            <a:srgbClr val="6E6E6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1" name="Google Shape;251;p19"/>
          <p:cNvSpPr/>
          <p:nvPr/>
        </p:nvSpPr>
        <p:spPr>
          <a:xfrm>
            <a:off x="1069339" y="14706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2" name="Google Shape;252;p19"/>
          <p:cNvSpPr/>
          <p:nvPr/>
        </p:nvSpPr>
        <p:spPr>
          <a:xfrm>
            <a:off x="0" y="0"/>
            <a:ext cx="12192000" cy="1470660"/>
          </a:xfrm>
          <a:custGeom>
            <a:rect b="b" l="l" r="r" t="t"/>
            <a:pathLst>
              <a:path extrusionOk="0" h="1470660" w="12192000">
                <a:moveTo>
                  <a:pt x="0" y="1470660"/>
                </a:moveTo>
                <a:lnTo>
                  <a:pt x="12192000" y="1470660"/>
                </a:lnTo>
                <a:lnTo>
                  <a:pt x="12192000" y="0"/>
                </a:lnTo>
                <a:lnTo>
                  <a:pt x="0" y="0"/>
                </a:lnTo>
                <a:lnTo>
                  <a:pt x="0" y="14706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3" name="Google Shape;253;p19"/>
          <p:cNvSpPr txBox="1"/>
          <p:nvPr>
            <p:ph type="title"/>
          </p:nvPr>
        </p:nvSpPr>
        <p:spPr>
          <a:xfrm>
            <a:off x="287020" y="410209"/>
            <a:ext cx="8384540" cy="574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¿CÓMO	SE	ORGANIZA EL CICLO?</a:t>
            </a:r>
            <a:endParaRPr sz="3600"/>
          </a:p>
        </p:txBody>
      </p:sp>
      <p:sp>
        <p:nvSpPr>
          <p:cNvPr id="254" name="Google Shape;254;p19"/>
          <p:cNvSpPr txBox="1"/>
          <p:nvPr/>
        </p:nvSpPr>
        <p:spPr>
          <a:xfrm>
            <a:off x="2873629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9"/>
          <p:cNvSpPr txBox="1"/>
          <p:nvPr/>
        </p:nvSpPr>
        <p:spPr>
          <a:xfrm>
            <a:off x="5841110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9"/>
          <p:cNvSpPr txBox="1"/>
          <p:nvPr/>
        </p:nvSpPr>
        <p:spPr>
          <a:xfrm>
            <a:off x="1370583" y="3518789"/>
            <a:ext cx="313055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9"/>
          <p:cNvSpPr/>
          <p:nvPr/>
        </p:nvSpPr>
        <p:spPr>
          <a:xfrm>
            <a:off x="342900" y="3345179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47" y="3247"/>
                </a:lnTo>
                <a:lnTo>
                  <a:pt x="261067" y="12705"/>
                </a:lnTo>
                <a:lnTo>
                  <a:pt x="217184" y="27951"/>
                </a:lnTo>
                <a:lnTo>
                  <a:pt x="176121" y="48561"/>
                </a:lnTo>
                <a:lnTo>
                  <a:pt x="138303" y="74109"/>
                </a:lnTo>
                <a:lnTo>
                  <a:pt x="104152" y="104171"/>
                </a:lnTo>
                <a:lnTo>
                  <a:pt x="74093" y="138324"/>
                </a:lnTo>
                <a:lnTo>
                  <a:pt x="48549" y="176144"/>
                </a:lnTo>
                <a:lnTo>
                  <a:pt x="27944" y="217205"/>
                </a:lnTo>
                <a:lnTo>
                  <a:pt x="12702" y="261084"/>
                </a:lnTo>
                <a:lnTo>
                  <a:pt x="3246" y="307357"/>
                </a:lnTo>
                <a:lnTo>
                  <a:pt x="0" y="355600"/>
                </a:lnTo>
                <a:lnTo>
                  <a:pt x="3246" y="403842"/>
                </a:lnTo>
                <a:lnTo>
                  <a:pt x="12702" y="450115"/>
                </a:lnTo>
                <a:lnTo>
                  <a:pt x="27944" y="493994"/>
                </a:lnTo>
                <a:lnTo>
                  <a:pt x="48549" y="535055"/>
                </a:lnTo>
                <a:lnTo>
                  <a:pt x="74093" y="572875"/>
                </a:lnTo>
                <a:lnTo>
                  <a:pt x="104152" y="607028"/>
                </a:lnTo>
                <a:lnTo>
                  <a:pt x="138303" y="637090"/>
                </a:lnTo>
                <a:lnTo>
                  <a:pt x="176121" y="662638"/>
                </a:lnTo>
                <a:lnTo>
                  <a:pt x="217184" y="683248"/>
                </a:lnTo>
                <a:lnTo>
                  <a:pt x="261067" y="698494"/>
                </a:lnTo>
                <a:lnTo>
                  <a:pt x="307347" y="707952"/>
                </a:lnTo>
                <a:lnTo>
                  <a:pt x="355600" y="711200"/>
                </a:lnTo>
                <a:lnTo>
                  <a:pt x="403852" y="707952"/>
                </a:lnTo>
                <a:lnTo>
                  <a:pt x="450132" y="698494"/>
                </a:lnTo>
                <a:lnTo>
                  <a:pt x="494015" y="683248"/>
                </a:lnTo>
                <a:lnTo>
                  <a:pt x="535078" y="662638"/>
                </a:lnTo>
                <a:lnTo>
                  <a:pt x="572896" y="637090"/>
                </a:lnTo>
                <a:lnTo>
                  <a:pt x="607047" y="607028"/>
                </a:lnTo>
                <a:lnTo>
                  <a:pt x="637106" y="572875"/>
                </a:lnTo>
                <a:lnTo>
                  <a:pt x="662650" y="535055"/>
                </a:lnTo>
                <a:lnTo>
                  <a:pt x="683255" y="493994"/>
                </a:lnTo>
                <a:lnTo>
                  <a:pt x="698497" y="450115"/>
                </a:lnTo>
                <a:lnTo>
                  <a:pt x="707953" y="403842"/>
                </a:lnTo>
                <a:lnTo>
                  <a:pt x="711200" y="355600"/>
                </a:lnTo>
                <a:lnTo>
                  <a:pt x="707953" y="307357"/>
                </a:lnTo>
                <a:lnTo>
                  <a:pt x="698497" y="261084"/>
                </a:lnTo>
                <a:lnTo>
                  <a:pt x="683255" y="217205"/>
                </a:lnTo>
                <a:lnTo>
                  <a:pt x="662650" y="176144"/>
                </a:lnTo>
                <a:lnTo>
                  <a:pt x="637106" y="138324"/>
                </a:lnTo>
                <a:lnTo>
                  <a:pt x="607047" y="104171"/>
                </a:lnTo>
                <a:lnTo>
                  <a:pt x="572896" y="74109"/>
                </a:lnTo>
                <a:lnTo>
                  <a:pt x="535078" y="48561"/>
                </a:lnTo>
                <a:lnTo>
                  <a:pt x="494015" y="27951"/>
                </a:lnTo>
                <a:lnTo>
                  <a:pt x="450132" y="12705"/>
                </a:lnTo>
                <a:lnTo>
                  <a:pt x="40385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8" name="Google Shape;258;p19"/>
          <p:cNvSpPr txBox="1"/>
          <p:nvPr/>
        </p:nvSpPr>
        <p:spPr>
          <a:xfrm>
            <a:off x="510540" y="3517836"/>
            <a:ext cx="35560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9"/>
          <p:cNvSpPr/>
          <p:nvPr/>
        </p:nvSpPr>
        <p:spPr>
          <a:xfrm>
            <a:off x="3289300" y="3345179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200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600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0" name="Google Shape;260;p19"/>
          <p:cNvSpPr txBox="1"/>
          <p:nvPr/>
        </p:nvSpPr>
        <p:spPr>
          <a:xfrm>
            <a:off x="3457575" y="3517836"/>
            <a:ext cx="35560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9"/>
          <p:cNvSpPr txBox="1"/>
          <p:nvPr/>
        </p:nvSpPr>
        <p:spPr>
          <a:xfrm>
            <a:off x="810577" y="4308652"/>
            <a:ext cx="1550670" cy="758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 asignaturas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obligatorias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9"/>
          <p:cNvSpPr txBox="1"/>
          <p:nvPr/>
        </p:nvSpPr>
        <p:spPr>
          <a:xfrm>
            <a:off x="3806825" y="4348238"/>
            <a:ext cx="1423670" cy="75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 asignatura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obligatoria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9"/>
          <p:cNvSpPr/>
          <p:nvPr/>
        </p:nvSpPr>
        <p:spPr>
          <a:xfrm>
            <a:off x="6350000" y="3388359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200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600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4" name="Google Shape;264;p19"/>
          <p:cNvSpPr txBox="1"/>
          <p:nvPr/>
        </p:nvSpPr>
        <p:spPr>
          <a:xfrm>
            <a:off x="6517640" y="3561715"/>
            <a:ext cx="3556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9"/>
          <p:cNvSpPr txBox="1"/>
          <p:nvPr/>
        </p:nvSpPr>
        <p:spPr>
          <a:xfrm>
            <a:off x="6626225" y="5614034"/>
            <a:ext cx="1905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9"/>
          <p:cNvSpPr txBox="1"/>
          <p:nvPr/>
        </p:nvSpPr>
        <p:spPr>
          <a:xfrm>
            <a:off x="7139305" y="3477895"/>
            <a:ext cx="1550670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asignaturas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9"/>
          <p:cNvSpPr txBox="1"/>
          <p:nvPr/>
        </p:nvSpPr>
        <p:spPr>
          <a:xfrm>
            <a:off x="7182231" y="4537709"/>
            <a:ext cx="1651635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9"/>
          <p:cNvSpPr/>
          <p:nvPr/>
        </p:nvSpPr>
        <p:spPr>
          <a:xfrm>
            <a:off x="6273800" y="1965960"/>
            <a:ext cx="2555240" cy="998855"/>
          </a:xfrm>
          <a:custGeom>
            <a:rect b="b" l="l" r="r" t="t"/>
            <a:pathLst>
              <a:path extrusionOk="0" h="998855" w="2555240">
                <a:moveTo>
                  <a:pt x="1064641" y="797560"/>
                </a:moveTo>
                <a:lnTo>
                  <a:pt x="425830" y="797560"/>
                </a:lnTo>
                <a:lnTo>
                  <a:pt x="425323" y="998727"/>
                </a:lnTo>
                <a:lnTo>
                  <a:pt x="1064641" y="797560"/>
                </a:lnTo>
                <a:close/>
              </a:path>
              <a:path extrusionOk="0" h="998855" w="2555240">
                <a:moveTo>
                  <a:pt x="2555240" y="0"/>
                </a:moveTo>
                <a:lnTo>
                  <a:pt x="0" y="0"/>
                </a:lnTo>
                <a:lnTo>
                  <a:pt x="0" y="797560"/>
                </a:lnTo>
                <a:lnTo>
                  <a:pt x="2555240" y="797560"/>
                </a:lnTo>
                <a:lnTo>
                  <a:pt x="2555240" y="0"/>
                </a:lnTo>
                <a:close/>
              </a:path>
            </a:pathLst>
          </a:custGeom>
          <a:solidFill>
            <a:srgbClr val="99AA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9" name="Google Shape;269;p19"/>
          <p:cNvSpPr txBox="1"/>
          <p:nvPr/>
        </p:nvSpPr>
        <p:spPr>
          <a:xfrm>
            <a:off x="6442328" y="2037927"/>
            <a:ext cx="2218690" cy="58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DE FORMACIÓN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3175" marR="0" rtl="0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Diferenciada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9"/>
          <p:cNvSpPr/>
          <p:nvPr/>
        </p:nvSpPr>
        <p:spPr>
          <a:xfrm>
            <a:off x="327152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5" y="797560"/>
                </a:moveTo>
                <a:lnTo>
                  <a:pt x="399160" y="797560"/>
                </a:lnTo>
                <a:lnTo>
                  <a:pt x="398779" y="998727"/>
                </a:lnTo>
                <a:lnTo>
                  <a:pt x="997965" y="797560"/>
                </a:lnTo>
                <a:close/>
              </a:path>
              <a:path extrusionOk="0" h="998855" w="2395220">
                <a:moveTo>
                  <a:pt x="2395219" y="0"/>
                </a:moveTo>
                <a:lnTo>
                  <a:pt x="0" y="0"/>
                </a:lnTo>
                <a:lnTo>
                  <a:pt x="0" y="797560"/>
                </a:lnTo>
                <a:lnTo>
                  <a:pt x="2395219" y="797560"/>
                </a:lnTo>
                <a:lnTo>
                  <a:pt x="2395219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1" name="Google Shape;271;p19"/>
          <p:cNvSpPr txBox="1"/>
          <p:nvPr/>
        </p:nvSpPr>
        <p:spPr>
          <a:xfrm>
            <a:off x="3767835" y="2037927"/>
            <a:ext cx="1400810" cy="58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COMÚN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Electivo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9"/>
          <p:cNvSpPr/>
          <p:nvPr/>
        </p:nvSpPr>
        <p:spPr>
          <a:xfrm>
            <a:off x="34290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6" y="797560"/>
                </a:moveTo>
                <a:lnTo>
                  <a:pt x="399199" y="797560"/>
                </a:lnTo>
                <a:lnTo>
                  <a:pt x="398729" y="998727"/>
                </a:lnTo>
                <a:lnTo>
                  <a:pt x="997966" y="797560"/>
                </a:lnTo>
                <a:close/>
              </a:path>
              <a:path extrusionOk="0" h="998855" w="2395220">
                <a:moveTo>
                  <a:pt x="2395220" y="0"/>
                </a:moveTo>
                <a:lnTo>
                  <a:pt x="0" y="0"/>
                </a:lnTo>
                <a:lnTo>
                  <a:pt x="0" y="797560"/>
                </a:lnTo>
                <a:lnTo>
                  <a:pt x="2395220" y="797560"/>
                </a:lnTo>
                <a:lnTo>
                  <a:pt x="239522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3" name="Google Shape;273;p19"/>
          <p:cNvSpPr txBox="1"/>
          <p:nvPr/>
        </p:nvSpPr>
        <p:spPr>
          <a:xfrm>
            <a:off x="645794" y="2037927"/>
            <a:ext cx="1788795" cy="58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COMÚN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Formación General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19"/>
          <p:cNvSpPr/>
          <p:nvPr/>
        </p:nvSpPr>
        <p:spPr>
          <a:xfrm>
            <a:off x="10731500" y="238759"/>
            <a:ext cx="1460499" cy="19710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5" name="Google Shape;275;p19"/>
          <p:cNvSpPr txBox="1"/>
          <p:nvPr/>
        </p:nvSpPr>
        <p:spPr>
          <a:xfrm>
            <a:off x="9018269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9"/>
          <p:cNvSpPr/>
          <p:nvPr/>
        </p:nvSpPr>
        <p:spPr>
          <a:xfrm>
            <a:off x="946658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6" y="797560"/>
                </a:moveTo>
                <a:lnTo>
                  <a:pt x="399161" y="797560"/>
                </a:lnTo>
                <a:lnTo>
                  <a:pt x="398779" y="998727"/>
                </a:lnTo>
                <a:lnTo>
                  <a:pt x="997966" y="797560"/>
                </a:lnTo>
                <a:close/>
              </a:path>
              <a:path extrusionOk="0" h="998855" w="2395220">
                <a:moveTo>
                  <a:pt x="2395220" y="0"/>
                </a:moveTo>
                <a:lnTo>
                  <a:pt x="0" y="0"/>
                </a:lnTo>
                <a:lnTo>
                  <a:pt x="0" y="797560"/>
                </a:lnTo>
                <a:lnTo>
                  <a:pt x="2395220" y="797560"/>
                </a:lnTo>
                <a:lnTo>
                  <a:pt x="2395220" y="0"/>
                </a:ln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7" name="Google Shape;277;p19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" rtl="0" algn="l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2019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0"/>
          <p:cNvSpPr/>
          <p:nvPr/>
        </p:nvSpPr>
        <p:spPr>
          <a:xfrm>
            <a:off x="2145029" y="638682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8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3" name="Google Shape;283;p20"/>
          <p:cNvSpPr/>
          <p:nvPr/>
        </p:nvSpPr>
        <p:spPr>
          <a:xfrm>
            <a:off x="0" y="0"/>
            <a:ext cx="6837680" cy="68579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4" name="Google Shape;284;p20"/>
          <p:cNvSpPr/>
          <p:nvPr/>
        </p:nvSpPr>
        <p:spPr>
          <a:xfrm>
            <a:off x="6824980" y="0"/>
            <a:ext cx="5367020" cy="6858000"/>
          </a:xfrm>
          <a:custGeom>
            <a:rect b="b" l="l" r="r" t="t"/>
            <a:pathLst>
              <a:path extrusionOk="0" h="6858000" w="5367020">
                <a:moveTo>
                  <a:pt x="0" y="6858000"/>
                </a:moveTo>
                <a:lnTo>
                  <a:pt x="5367020" y="6858000"/>
                </a:lnTo>
                <a:lnTo>
                  <a:pt x="536702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99AA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5" name="Google Shape;285;p20"/>
          <p:cNvSpPr/>
          <p:nvPr/>
        </p:nvSpPr>
        <p:spPr>
          <a:xfrm>
            <a:off x="546100" y="5334000"/>
            <a:ext cx="789940" cy="789940"/>
          </a:xfrm>
          <a:custGeom>
            <a:rect b="b" l="l" r="r" t="t"/>
            <a:pathLst>
              <a:path extrusionOk="0" h="789939" w="789940">
                <a:moveTo>
                  <a:pt x="394969" y="0"/>
                </a:moveTo>
                <a:lnTo>
                  <a:pt x="348908" y="2656"/>
                </a:lnTo>
                <a:lnTo>
                  <a:pt x="304407" y="10428"/>
                </a:lnTo>
                <a:lnTo>
                  <a:pt x="261763" y="23020"/>
                </a:lnTo>
                <a:lnTo>
                  <a:pt x="221272" y="40136"/>
                </a:lnTo>
                <a:lnTo>
                  <a:pt x="183231" y="61479"/>
                </a:lnTo>
                <a:lnTo>
                  <a:pt x="147936" y="86754"/>
                </a:lnTo>
                <a:lnTo>
                  <a:pt x="115684" y="115665"/>
                </a:lnTo>
                <a:lnTo>
                  <a:pt x="86770" y="147915"/>
                </a:lnTo>
                <a:lnTo>
                  <a:pt x="61492" y="183209"/>
                </a:lnTo>
                <a:lnTo>
                  <a:pt x="40145" y="221250"/>
                </a:lnTo>
                <a:lnTo>
                  <a:pt x="23026" y="261743"/>
                </a:lnTo>
                <a:lnTo>
                  <a:pt x="10431" y="304391"/>
                </a:lnTo>
                <a:lnTo>
                  <a:pt x="2657" y="348898"/>
                </a:lnTo>
                <a:lnTo>
                  <a:pt x="0" y="394969"/>
                </a:lnTo>
                <a:lnTo>
                  <a:pt x="2657" y="441031"/>
                </a:lnTo>
                <a:lnTo>
                  <a:pt x="10431" y="485532"/>
                </a:lnTo>
                <a:lnTo>
                  <a:pt x="23026" y="528176"/>
                </a:lnTo>
                <a:lnTo>
                  <a:pt x="40145" y="568667"/>
                </a:lnTo>
                <a:lnTo>
                  <a:pt x="61492" y="606708"/>
                </a:lnTo>
                <a:lnTo>
                  <a:pt x="86770" y="642003"/>
                </a:lnTo>
                <a:lnTo>
                  <a:pt x="115684" y="674255"/>
                </a:lnTo>
                <a:lnTo>
                  <a:pt x="147936" y="703169"/>
                </a:lnTo>
                <a:lnTo>
                  <a:pt x="183231" y="728447"/>
                </a:lnTo>
                <a:lnTo>
                  <a:pt x="221272" y="749794"/>
                </a:lnTo>
                <a:lnTo>
                  <a:pt x="261763" y="766913"/>
                </a:lnTo>
                <a:lnTo>
                  <a:pt x="304407" y="779508"/>
                </a:lnTo>
                <a:lnTo>
                  <a:pt x="348908" y="787282"/>
                </a:lnTo>
                <a:lnTo>
                  <a:pt x="394969" y="789940"/>
                </a:lnTo>
                <a:lnTo>
                  <a:pt x="441031" y="787282"/>
                </a:lnTo>
                <a:lnTo>
                  <a:pt x="485532" y="779508"/>
                </a:lnTo>
                <a:lnTo>
                  <a:pt x="528176" y="766913"/>
                </a:lnTo>
                <a:lnTo>
                  <a:pt x="568667" y="749794"/>
                </a:lnTo>
                <a:lnTo>
                  <a:pt x="606708" y="728447"/>
                </a:lnTo>
                <a:lnTo>
                  <a:pt x="642003" y="703169"/>
                </a:lnTo>
                <a:lnTo>
                  <a:pt x="674255" y="674255"/>
                </a:lnTo>
                <a:lnTo>
                  <a:pt x="703169" y="642003"/>
                </a:lnTo>
                <a:lnTo>
                  <a:pt x="728447" y="606708"/>
                </a:lnTo>
                <a:lnTo>
                  <a:pt x="749794" y="568667"/>
                </a:lnTo>
                <a:lnTo>
                  <a:pt x="766913" y="528176"/>
                </a:lnTo>
                <a:lnTo>
                  <a:pt x="779508" y="485532"/>
                </a:lnTo>
                <a:lnTo>
                  <a:pt x="787282" y="441031"/>
                </a:lnTo>
                <a:lnTo>
                  <a:pt x="789940" y="394969"/>
                </a:lnTo>
                <a:lnTo>
                  <a:pt x="787282" y="348898"/>
                </a:lnTo>
                <a:lnTo>
                  <a:pt x="779508" y="304391"/>
                </a:lnTo>
                <a:lnTo>
                  <a:pt x="766913" y="261743"/>
                </a:lnTo>
                <a:lnTo>
                  <a:pt x="749794" y="221250"/>
                </a:lnTo>
                <a:lnTo>
                  <a:pt x="728447" y="183209"/>
                </a:lnTo>
                <a:lnTo>
                  <a:pt x="703169" y="147915"/>
                </a:lnTo>
                <a:lnTo>
                  <a:pt x="674255" y="115665"/>
                </a:lnTo>
                <a:lnTo>
                  <a:pt x="642003" y="86754"/>
                </a:lnTo>
                <a:lnTo>
                  <a:pt x="606708" y="61479"/>
                </a:lnTo>
                <a:lnTo>
                  <a:pt x="568667" y="40136"/>
                </a:lnTo>
                <a:lnTo>
                  <a:pt x="528176" y="23020"/>
                </a:lnTo>
                <a:lnTo>
                  <a:pt x="485532" y="10428"/>
                </a:lnTo>
                <a:lnTo>
                  <a:pt x="441031" y="2656"/>
                </a:lnTo>
                <a:lnTo>
                  <a:pt x="394969" y="0"/>
                </a:lnTo>
                <a:close/>
              </a:path>
            </a:pathLst>
          </a:custGeom>
          <a:solidFill>
            <a:srgbClr val="B961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6" name="Google Shape;286;p20"/>
          <p:cNvSpPr txBox="1"/>
          <p:nvPr>
            <p:ph type="title"/>
          </p:nvPr>
        </p:nvSpPr>
        <p:spPr>
          <a:xfrm>
            <a:off x="7326368" y="869120"/>
            <a:ext cx="2805300" cy="8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3175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FORMACIÓN</a:t>
            </a:r>
            <a:endParaRPr b="1" sz="2400"/>
          </a:p>
          <a:p>
            <a:pPr indent="0" lvl="0" marL="127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DIFERENCIADA</a:t>
            </a:r>
            <a:endParaRPr b="1" sz="2400"/>
          </a:p>
        </p:txBody>
      </p:sp>
      <p:sp>
        <p:nvSpPr>
          <p:cNvPr id="287" name="Google Shape;287;p20"/>
          <p:cNvSpPr/>
          <p:nvPr/>
        </p:nvSpPr>
        <p:spPr>
          <a:xfrm>
            <a:off x="7158990" y="1916429"/>
            <a:ext cx="5033010" cy="6350"/>
          </a:xfrm>
          <a:custGeom>
            <a:rect b="b" l="l" r="r" t="t"/>
            <a:pathLst>
              <a:path extrusionOk="0" h="6350" w="5033009">
                <a:moveTo>
                  <a:pt x="5033009" y="5949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8" name="Google Shape;288;p20"/>
          <p:cNvSpPr txBox="1"/>
          <p:nvPr/>
        </p:nvSpPr>
        <p:spPr>
          <a:xfrm>
            <a:off x="6837675" y="1912800"/>
            <a:ext cx="4997400" cy="13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noAutofit/>
          </a:bodyPr>
          <a:lstStyle/>
          <a:p>
            <a:pPr indent="0" lvl="0" marL="12700" marR="5080" rtl="0" algn="just">
              <a:lnSpc>
                <a:spcPct val="119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</a:rPr>
              <a:t>      </a:t>
            </a: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asignaturas optativas para 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5080" rtl="0" algn="just">
              <a:lnSpc>
                <a:spcPct val="119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</a:rPr>
              <a:t>Humanista   Y Científico-Matemático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0"/>
          <p:cNvSpPr/>
          <p:nvPr/>
        </p:nvSpPr>
        <p:spPr>
          <a:xfrm>
            <a:off x="7266940" y="3601720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599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199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599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0" name="Google Shape;290;p20"/>
          <p:cNvSpPr txBox="1"/>
          <p:nvPr/>
        </p:nvSpPr>
        <p:spPr>
          <a:xfrm>
            <a:off x="7435850" y="3775709"/>
            <a:ext cx="3556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0"/>
          <p:cNvSpPr txBox="1"/>
          <p:nvPr/>
        </p:nvSpPr>
        <p:spPr>
          <a:xfrm>
            <a:off x="7978150" y="3556150"/>
            <a:ext cx="4213800" cy="11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11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highlight>
                  <a:srgbClr val="20124D"/>
                </a:highlight>
              </a:rPr>
              <a:t>Los </a:t>
            </a:r>
            <a:r>
              <a:rPr lang="en-US" sz="1800">
                <a:solidFill>
                  <a:srgbClr val="FFFFFF"/>
                </a:solidFill>
                <a:highlight>
                  <a:srgbClr val="20124D"/>
                </a:highlight>
              </a:rPr>
              <a:t>establecimientos DEBEN  ofrecer  un mínimo de 6  asignaturas de profundización de 27 presentadas</a:t>
            </a:r>
            <a:r>
              <a:rPr lang="en-US" sz="1200">
                <a:solidFill>
                  <a:srgbClr val="FFFFFF"/>
                </a:solidFill>
                <a:highlight>
                  <a:srgbClr val="20124D"/>
                </a:highlight>
              </a:rPr>
              <a:t>.</a:t>
            </a:r>
            <a:endParaRPr sz="1200">
              <a:highlight>
                <a:srgbClr val="20124D"/>
              </a:highlight>
            </a:endParaRPr>
          </a:p>
        </p:txBody>
      </p:sp>
      <p:sp>
        <p:nvSpPr>
          <p:cNvPr id="292" name="Google Shape;292;p20"/>
          <p:cNvSpPr txBox="1"/>
          <p:nvPr/>
        </p:nvSpPr>
        <p:spPr>
          <a:xfrm>
            <a:off x="8147050" y="4689855"/>
            <a:ext cx="2960370" cy="534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19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0"/>
          <p:cNvSpPr txBox="1"/>
          <p:nvPr/>
        </p:nvSpPr>
        <p:spPr>
          <a:xfrm>
            <a:off x="8147050" y="5693409"/>
            <a:ext cx="309753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0"/>
          <p:cNvSpPr/>
          <p:nvPr/>
        </p:nvSpPr>
        <p:spPr>
          <a:xfrm>
            <a:off x="4335779" y="4782820"/>
            <a:ext cx="2443479" cy="207517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5" name="Google Shape;295;p20"/>
          <p:cNvSpPr/>
          <p:nvPr/>
        </p:nvSpPr>
        <p:spPr>
          <a:xfrm>
            <a:off x="0" y="4297679"/>
            <a:ext cx="2075180" cy="207518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6" name="Google Shape;296;p20"/>
          <p:cNvSpPr/>
          <p:nvPr/>
        </p:nvSpPr>
        <p:spPr>
          <a:xfrm>
            <a:off x="2145029" y="637920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7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7" name="Google Shape;297;p20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0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" rtl="0" algn="l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2019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1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1"/>
          <p:cNvSpPr/>
          <p:nvPr/>
        </p:nvSpPr>
        <p:spPr>
          <a:xfrm>
            <a:off x="0" y="0"/>
            <a:ext cx="4168140" cy="6858000"/>
          </a:xfrm>
          <a:custGeom>
            <a:rect b="b" l="l" r="r" t="t"/>
            <a:pathLst>
              <a:path extrusionOk="0" h="6858000" w="4168140">
                <a:moveTo>
                  <a:pt x="0" y="6858000"/>
                </a:moveTo>
                <a:lnTo>
                  <a:pt x="4168140" y="6858000"/>
                </a:lnTo>
                <a:lnTo>
                  <a:pt x="41681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99AA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5" name="Google Shape;305;p21"/>
          <p:cNvSpPr/>
          <p:nvPr/>
        </p:nvSpPr>
        <p:spPr>
          <a:xfrm>
            <a:off x="246379" y="1358900"/>
            <a:ext cx="787400" cy="787400"/>
          </a:xfrm>
          <a:custGeom>
            <a:rect b="b" l="l" r="r" t="t"/>
            <a:pathLst>
              <a:path extrusionOk="0" h="787400" w="787400">
                <a:moveTo>
                  <a:pt x="393700" y="0"/>
                </a:moveTo>
                <a:lnTo>
                  <a:pt x="344314" y="3067"/>
                </a:lnTo>
                <a:lnTo>
                  <a:pt x="296760" y="12024"/>
                </a:lnTo>
                <a:lnTo>
                  <a:pt x="251405" y="26501"/>
                </a:lnTo>
                <a:lnTo>
                  <a:pt x="208618" y="46130"/>
                </a:lnTo>
                <a:lnTo>
                  <a:pt x="168769" y="70540"/>
                </a:lnTo>
                <a:lnTo>
                  <a:pt x="132227" y="99364"/>
                </a:lnTo>
                <a:lnTo>
                  <a:pt x="99360" y="132232"/>
                </a:lnTo>
                <a:lnTo>
                  <a:pt x="70537" y="168775"/>
                </a:lnTo>
                <a:lnTo>
                  <a:pt x="46127" y="208624"/>
                </a:lnTo>
                <a:lnTo>
                  <a:pt x="26500" y="251410"/>
                </a:lnTo>
                <a:lnTo>
                  <a:pt x="12023" y="296764"/>
                </a:lnTo>
                <a:lnTo>
                  <a:pt x="3067" y="344317"/>
                </a:lnTo>
                <a:lnTo>
                  <a:pt x="0" y="393700"/>
                </a:lnTo>
                <a:lnTo>
                  <a:pt x="3067" y="443082"/>
                </a:lnTo>
                <a:lnTo>
                  <a:pt x="12023" y="490635"/>
                </a:lnTo>
                <a:lnTo>
                  <a:pt x="26500" y="535989"/>
                </a:lnTo>
                <a:lnTo>
                  <a:pt x="46127" y="578775"/>
                </a:lnTo>
                <a:lnTo>
                  <a:pt x="70537" y="618624"/>
                </a:lnTo>
                <a:lnTo>
                  <a:pt x="99360" y="655167"/>
                </a:lnTo>
                <a:lnTo>
                  <a:pt x="132227" y="688035"/>
                </a:lnTo>
                <a:lnTo>
                  <a:pt x="168769" y="716859"/>
                </a:lnTo>
                <a:lnTo>
                  <a:pt x="208618" y="741269"/>
                </a:lnTo>
                <a:lnTo>
                  <a:pt x="251405" y="760898"/>
                </a:lnTo>
                <a:lnTo>
                  <a:pt x="296760" y="775375"/>
                </a:lnTo>
                <a:lnTo>
                  <a:pt x="344314" y="784332"/>
                </a:lnTo>
                <a:lnTo>
                  <a:pt x="393700" y="787400"/>
                </a:lnTo>
                <a:lnTo>
                  <a:pt x="443085" y="784332"/>
                </a:lnTo>
                <a:lnTo>
                  <a:pt x="490639" y="775375"/>
                </a:lnTo>
                <a:lnTo>
                  <a:pt x="535994" y="760898"/>
                </a:lnTo>
                <a:lnTo>
                  <a:pt x="578781" y="741269"/>
                </a:lnTo>
                <a:lnTo>
                  <a:pt x="618630" y="716859"/>
                </a:lnTo>
                <a:lnTo>
                  <a:pt x="655172" y="688035"/>
                </a:lnTo>
                <a:lnTo>
                  <a:pt x="688039" y="655167"/>
                </a:lnTo>
                <a:lnTo>
                  <a:pt x="716862" y="618624"/>
                </a:lnTo>
                <a:lnTo>
                  <a:pt x="741272" y="578775"/>
                </a:lnTo>
                <a:lnTo>
                  <a:pt x="760899" y="535989"/>
                </a:lnTo>
                <a:lnTo>
                  <a:pt x="775376" y="490635"/>
                </a:lnTo>
                <a:lnTo>
                  <a:pt x="784332" y="443082"/>
                </a:lnTo>
                <a:lnTo>
                  <a:pt x="787400" y="393700"/>
                </a:lnTo>
                <a:lnTo>
                  <a:pt x="784332" y="344317"/>
                </a:lnTo>
                <a:lnTo>
                  <a:pt x="775376" y="296764"/>
                </a:lnTo>
                <a:lnTo>
                  <a:pt x="760899" y="251410"/>
                </a:lnTo>
                <a:lnTo>
                  <a:pt x="741272" y="208624"/>
                </a:lnTo>
                <a:lnTo>
                  <a:pt x="716862" y="168775"/>
                </a:lnTo>
                <a:lnTo>
                  <a:pt x="688039" y="132232"/>
                </a:lnTo>
                <a:lnTo>
                  <a:pt x="655172" y="99364"/>
                </a:lnTo>
                <a:lnTo>
                  <a:pt x="618630" y="70540"/>
                </a:lnTo>
                <a:lnTo>
                  <a:pt x="578781" y="46130"/>
                </a:lnTo>
                <a:lnTo>
                  <a:pt x="535994" y="26501"/>
                </a:lnTo>
                <a:lnTo>
                  <a:pt x="490639" y="12024"/>
                </a:lnTo>
                <a:lnTo>
                  <a:pt x="443085" y="3067"/>
                </a:lnTo>
                <a:lnTo>
                  <a:pt x="393700" y="0"/>
                </a:lnTo>
                <a:close/>
              </a:path>
            </a:pathLst>
          </a:custGeom>
          <a:solidFill>
            <a:srgbClr val="B961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6" name="Google Shape;306;p21"/>
          <p:cNvSpPr txBox="1"/>
          <p:nvPr>
            <p:ph type="title"/>
          </p:nvPr>
        </p:nvSpPr>
        <p:spPr>
          <a:xfrm>
            <a:off x="352425" y="2490600"/>
            <a:ext cx="3199500" cy="8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38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 L AS E 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 O M PAR T I D A S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1"/>
          <p:cNvSpPr txBox="1"/>
          <p:nvPr/>
        </p:nvSpPr>
        <p:spPr>
          <a:xfrm>
            <a:off x="352425" y="3509650"/>
            <a:ext cx="362190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°	Y	4 °	M E D I O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t/>
            </a:r>
            <a:endParaRPr sz="16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-287020" lvl="0" marL="299720" marR="0" rtl="0" algn="l">
              <a:lnSpc>
                <a:spcPct val="100000"/>
              </a:lnSpc>
              <a:spcBef>
                <a:spcPts val="1019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</a:pPr>
            <a:r>
              <a:rPr lang="en-US" sz="1800">
                <a:solidFill>
                  <a:srgbClr val="FFFFFF"/>
                </a:solidFill>
              </a:rPr>
              <a:t>Asignaturas de Profundización</a:t>
            </a:r>
            <a:endParaRPr sz="1800"/>
          </a:p>
        </p:txBody>
      </p:sp>
      <p:sp>
        <p:nvSpPr>
          <p:cNvPr id="308" name="Google Shape;308;p21"/>
          <p:cNvSpPr/>
          <p:nvPr/>
        </p:nvSpPr>
        <p:spPr>
          <a:xfrm>
            <a:off x="11178540" y="5806440"/>
            <a:ext cx="878840" cy="878840"/>
          </a:xfrm>
          <a:custGeom>
            <a:rect b="b" l="l" r="r" t="t"/>
            <a:pathLst>
              <a:path extrusionOk="0" h="878840" w="878840">
                <a:moveTo>
                  <a:pt x="439419" y="0"/>
                </a:moveTo>
                <a:lnTo>
                  <a:pt x="391538" y="2578"/>
                </a:lnTo>
                <a:lnTo>
                  <a:pt x="345150" y="10135"/>
                </a:lnTo>
                <a:lnTo>
                  <a:pt x="300524" y="22401"/>
                </a:lnTo>
                <a:lnTo>
                  <a:pt x="257928" y="39110"/>
                </a:lnTo>
                <a:lnTo>
                  <a:pt x="217630" y="59993"/>
                </a:lnTo>
                <a:lnTo>
                  <a:pt x="179899" y="84782"/>
                </a:lnTo>
                <a:lnTo>
                  <a:pt x="145001" y="113209"/>
                </a:lnTo>
                <a:lnTo>
                  <a:pt x="113205" y="145006"/>
                </a:lnTo>
                <a:lnTo>
                  <a:pt x="84779" y="179904"/>
                </a:lnTo>
                <a:lnTo>
                  <a:pt x="59991" y="217636"/>
                </a:lnTo>
                <a:lnTo>
                  <a:pt x="39108" y="257934"/>
                </a:lnTo>
                <a:lnTo>
                  <a:pt x="22400" y="300529"/>
                </a:lnTo>
                <a:lnTo>
                  <a:pt x="10134" y="345154"/>
                </a:lnTo>
                <a:lnTo>
                  <a:pt x="2578" y="391540"/>
                </a:lnTo>
                <a:lnTo>
                  <a:pt x="0" y="439420"/>
                </a:lnTo>
                <a:lnTo>
                  <a:pt x="2578" y="487299"/>
                </a:lnTo>
                <a:lnTo>
                  <a:pt x="10134" y="533685"/>
                </a:lnTo>
                <a:lnTo>
                  <a:pt x="22400" y="578310"/>
                </a:lnTo>
                <a:lnTo>
                  <a:pt x="39108" y="620905"/>
                </a:lnTo>
                <a:lnTo>
                  <a:pt x="59991" y="661203"/>
                </a:lnTo>
                <a:lnTo>
                  <a:pt x="84779" y="698935"/>
                </a:lnTo>
                <a:lnTo>
                  <a:pt x="113205" y="733833"/>
                </a:lnTo>
                <a:lnTo>
                  <a:pt x="145001" y="765630"/>
                </a:lnTo>
                <a:lnTo>
                  <a:pt x="179899" y="794057"/>
                </a:lnTo>
                <a:lnTo>
                  <a:pt x="217630" y="818846"/>
                </a:lnTo>
                <a:lnTo>
                  <a:pt x="257928" y="839729"/>
                </a:lnTo>
                <a:lnTo>
                  <a:pt x="300524" y="856438"/>
                </a:lnTo>
                <a:lnTo>
                  <a:pt x="345150" y="868704"/>
                </a:lnTo>
                <a:lnTo>
                  <a:pt x="391538" y="876261"/>
                </a:lnTo>
                <a:lnTo>
                  <a:pt x="439419" y="878840"/>
                </a:lnTo>
                <a:lnTo>
                  <a:pt x="487301" y="876261"/>
                </a:lnTo>
                <a:lnTo>
                  <a:pt x="533689" y="868704"/>
                </a:lnTo>
                <a:lnTo>
                  <a:pt x="578315" y="856438"/>
                </a:lnTo>
                <a:lnTo>
                  <a:pt x="620911" y="839729"/>
                </a:lnTo>
                <a:lnTo>
                  <a:pt x="661209" y="818846"/>
                </a:lnTo>
                <a:lnTo>
                  <a:pt x="698940" y="794057"/>
                </a:lnTo>
                <a:lnTo>
                  <a:pt x="733838" y="765630"/>
                </a:lnTo>
                <a:lnTo>
                  <a:pt x="765634" y="733833"/>
                </a:lnTo>
                <a:lnTo>
                  <a:pt x="794060" y="698935"/>
                </a:lnTo>
                <a:lnTo>
                  <a:pt x="818848" y="661203"/>
                </a:lnTo>
                <a:lnTo>
                  <a:pt x="839731" y="620905"/>
                </a:lnTo>
                <a:lnTo>
                  <a:pt x="856439" y="578310"/>
                </a:lnTo>
                <a:lnTo>
                  <a:pt x="868705" y="533685"/>
                </a:lnTo>
                <a:lnTo>
                  <a:pt x="876261" y="487299"/>
                </a:lnTo>
                <a:lnTo>
                  <a:pt x="878839" y="439420"/>
                </a:lnTo>
                <a:lnTo>
                  <a:pt x="876261" y="391540"/>
                </a:lnTo>
                <a:lnTo>
                  <a:pt x="868705" y="345154"/>
                </a:lnTo>
                <a:lnTo>
                  <a:pt x="856439" y="300529"/>
                </a:lnTo>
                <a:lnTo>
                  <a:pt x="839731" y="257934"/>
                </a:lnTo>
                <a:lnTo>
                  <a:pt x="818848" y="217636"/>
                </a:lnTo>
                <a:lnTo>
                  <a:pt x="794060" y="179904"/>
                </a:lnTo>
                <a:lnTo>
                  <a:pt x="765634" y="145006"/>
                </a:lnTo>
                <a:lnTo>
                  <a:pt x="733838" y="113209"/>
                </a:lnTo>
                <a:lnTo>
                  <a:pt x="698940" y="84782"/>
                </a:lnTo>
                <a:lnTo>
                  <a:pt x="661209" y="59993"/>
                </a:lnTo>
                <a:lnTo>
                  <a:pt x="620911" y="39110"/>
                </a:lnTo>
                <a:lnTo>
                  <a:pt x="578315" y="22401"/>
                </a:lnTo>
                <a:lnTo>
                  <a:pt x="533689" y="10135"/>
                </a:lnTo>
                <a:lnTo>
                  <a:pt x="487301" y="2578"/>
                </a:lnTo>
                <a:lnTo>
                  <a:pt x="439419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9" name="Google Shape;309;p21"/>
          <p:cNvSpPr/>
          <p:nvPr/>
        </p:nvSpPr>
        <p:spPr>
          <a:xfrm>
            <a:off x="4559300" y="231140"/>
            <a:ext cx="6619240" cy="6324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0" name="Google Shape;310;p21"/>
          <p:cNvSpPr/>
          <p:nvPr/>
        </p:nvSpPr>
        <p:spPr>
          <a:xfrm>
            <a:off x="392429" y="4088129"/>
            <a:ext cx="3272790" cy="3810"/>
          </a:xfrm>
          <a:custGeom>
            <a:rect b="b" l="l" r="r" t="t"/>
            <a:pathLst>
              <a:path extrusionOk="0" h="3810" w="3272790">
                <a:moveTo>
                  <a:pt x="3272409" y="381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1" name="Google Shape;311;p21"/>
          <p:cNvSpPr/>
          <p:nvPr/>
        </p:nvSpPr>
        <p:spPr>
          <a:xfrm>
            <a:off x="2145029" y="637920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7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2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2"/>
          <p:cNvSpPr/>
          <p:nvPr/>
        </p:nvSpPr>
        <p:spPr>
          <a:xfrm>
            <a:off x="0" y="1465580"/>
            <a:ext cx="12192000" cy="5377180"/>
          </a:xfrm>
          <a:custGeom>
            <a:rect b="b" l="l" r="r" t="t"/>
            <a:pathLst>
              <a:path extrusionOk="0" h="5377180" w="12192000">
                <a:moveTo>
                  <a:pt x="0" y="5377180"/>
                </a:moveTo>
                <a:lnTo>
                  <a:pt x="12192000" y="5377180"/>
                </a:lnTo>
                <a:lnTo>
                  <a:pt x="12192000" y="0"/>
                </a:lnTo>
                <a:lnTo>
                  <a:pt x="0" y="0"/>
                </a:lnTo>
                <a:lnTo>
                  <a:pt x="0" y="5377180"/>
                </a:lnTo>
                <a:close/>
              </a:path>
            </a:pathLst>
          </a:custGeom>
          <a:solidFill>
            <a:srgbClr val="E7E6E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8" name="Google Shape;318;p22"/>
          <p:cNvSpPr/>
          <p:nvPr/>
        </p:nvSpPr>
        <p:spPr>
          <a:xfrm>
            <a:off x="1069339" y="14706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9" name="Google Shape;319;p22"/>
          <p:cNvSpPr txBox="1"/>
          <p:nvPr>
            <p:ph type="title"/>
          </p:nvPr>
        </p:nvSpPr>
        <p:spPr>
          <a:xfrm>
            <a:off x="100300" y="625300"/>
            <a:ext cx="12091800" cy="5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ELECTIVIDAD	Y	PROFUNDIZACIÓN MONTE DE ASÍS </a:t>
            </a:r>
            <a:endParaRPr sz="3600"/>
          </a:p>
        </p:txBody>
      </p:sp>
      <p:graphicFrame>
        <p:nvGraphicFramePr>
          <p:cNvPr id="320" name="Google Shape;320;p22"/>
          <p:cNvGraphicFramePr/>
          <p:nvPr/>
        </p:nvGraphicFramePr>
        <p:xfrm>
          <a:off x="4242689" y="30046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{CDFB44A1-1B2B-41E5-9668-E06A5DDB8E42}</a:tableStyleId>
              </a:tblPr>
              <a:tblGrid>
                <a:gridCol w="1189350"/>
                <a:gridCol w="2498725"/>
              </a:tblGrid>
              <a:tr h="1868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97155" marR="0" rtl="0" algn="l">
                        <a:lnSpc>
                          <a:spcPct val="100000"/>
                        </a:lnSpc>
                        <a:spcBef>
                          <a:spcPts val="944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MATEMÁTICA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AA2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17500" lvl="0" marL="457200" marR="156845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b="1" lang="en-US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Probabilidades y Estadística  Descriptiva e Inferencial</a:t>
                      </a:r>
                      <a:endParaRPr b="1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197485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2550" marB="0" marR="0" marL="0">
                    <a:lnB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</a:tr>
              <a:tr h="1579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016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CIENCIAS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13334" marR="0" rtl="0" algn="ctr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NATURALES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AA2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26694" lvl="0" marL="400685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b="1" lang="en-US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Biología celular y molecular</a:t>
                      </a:r>
                      <a:endParaRPr b="1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26694" lvl="0" marL="400685" marR="0" rtl="0" algn="l">
                        <a:lnSpc>
                          <a:spcPct val="100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b="1" lang="en-US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Física o Química</a:t>
                      </a:r>
                      <a:endParaRPr b="1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00" marB="0" marR="0" marL="0">
                    <a:lnL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1" name="Google Shape;321;p22"/>
          <p:cNvGraphicFramePr/>
          <p:nvPr/>
        </p:nvGraphicFramePr>
        <p:xfrm>
          <a:off x="8152892" y="30046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{CDFB44A1-1B2B-41E5-9668-E06A5DDB8E42}</a:tableStyleId>
              </a:tblPr>
              <a:tblGrid>
                <a:gridCol w="1078875"/>
                <a:gridCol w="2834650"/>
              </a:tblGrid>
              <a:tr h="1168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29146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ARTES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AA2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Artes Visuales </a:t>
                      </a:r>
                      <a:endParaRPr b="1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41300" lvl="0" marL="380365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400"/>
                        <a:buAutoNum type="arabicPeriod" startAt="2"/>
                      </a:pPr>
                      <a:r>
                        <a:rPr b="1" lang="en-US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Interpretación </a:t>
                      </a: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r>
                        <a:rPr b="1" lang="en-US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usical</a:t>
                      </a:r>
                      <a:endParaRPr b="1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41300" lvl="0" marL="380365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400"/>
                        <a:buAutoNum type="arabicPeriod" startAt="2"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Expresión Corporal (introducción</a:t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a la Danza -Teatro)</a:t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2550" marB="0" marR="0" marL="0">
                    <a:lnB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322" name="Google Shape;322;p22"/>
          <p:cNvSpPr txBox="1"/>
          <p:nvPr/>
        </p:nvSpPr>
        <p:spPr>
          <a:xfrm>
            <a:off x="374738" y="1470638"/>
            <a:ext cx="114240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0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Los estudiantes </a:t>
            </a:r>
            <a:r>
              <a:rPr b="1" lang="en-US" sz="1400"/>
              <a:t>pueden tomar 3 </a:t>
            </a:r>
            <a:r>
              <a:rPr lang="en-US" sz="1400">
                <a:latin typeface="Arial"/>
                <a:ea typeface="Arial"/>
                <a:cs typeface="Arial"/>
                <a:sym typeface="Arial"/>
              </a:rPr>
              <a:t>asignaturas al año según </a:t>
            </a:r>
            <a:r>
              <a:rPr lang="en-US"/>
              <a:t>análisis de </a:t>
            </a:r>
            <a:r>
              <a:rPr b="1" lang="en-US" sz="1400"/>
              <a:t> intereses</a:t>
            </a:r>
            <a:r>
              <a:rPr lang="en-US"/>
              <a:t> reportados en la encuesta.  Ante los intereses recogidos el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844"/>
              </a:spcBef>
              <a:spcAft>
                <a:spcPts val="0"/>
              </a:spcAft>
              <a:buNone/>
            </a:pPr>
            <a:r>
              <a:rPr lang="en-US"/>
              <a:t>colegio presenta  </a:t>
            </a:r>
            <a:r>
              <a:rPr b="1" lang="en-US"/>
              <a:t>9 ALTERNATIVAS ACADÉMICAS DE PROFUNDIZACIÓN</a:t>
            </a:r>
            <a:endParaRPr b="1" sz="1400"/>
          </a:p>
        </p:txBody>
      </p:sp>
      <p:graphicFrame>
        <p:nvGraphicFramePr>
          <p:cNvPr id="323" name="Google Shape;323;p22"/>
          <p:cNvGraphicFramePr/>
          <p:nvPr/>
        </p:nvGraphicFramePr>
        <p:xfrm>
          <a:off x="216103" y="30046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{CDFB44A1-1B2B-41E5-9668-E06A5DDB8E42}</a:tableStyleId>
              </a:tblPr>
              <a:tblGrid>
                <a:gridCol w="1144275"/>
                <a:gridCol w="2686675"/>
              </a:tblGrid>
              <a:tr h="1099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86360" lvl="0" marL="68580" marR="10922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LENGUA Y  LITERATURA</a:t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00" marB="0" marR="0" marL="0">
                    <a:lnL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AA2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196850" marR="165735" rtl="0" algn="l">
                        <a:lnSpc>
                          <a:spcPct val="14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Lectura y Escritura Especializada</a:t>
                      </a:r>
                      <a:endParaRPr b="1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9050" marB="0" marR="0" marL="0">
                    <a:lnB cap="flat" cmpd="sng" w="28575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</a:tr>
              <a:tr h="1401450">
                <a:tc>
                  <a:txBody>
                    <a:bodyPr/>
                    <a:lstStyle/>
                    <a:p>
                      <a:pPr indent="-8889" lvl="0" marL="88900" marR="127635" rtl="0" algn="ctr">
                        <a:lnSpc>
                          <a:spcPct val="150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HISTORIA,  GEOGRAFÍA  Y CIENCIAS  SOCIALES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43500" marB="0" marR="0" marL="0">
                    <a:lnL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AA2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968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Comprensión Histórica del</a:t>
                      </a:r>
                      <a:endParaRPr b="1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1968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Presente</a:t>
                      </a:r>
                      <a:endParaRPr b="1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19685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5725" marB="0" marR="0" marL="0">
                    <a:lnT cap="flat" cmpd="sng" w="28575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4" name="Google Shape;324;p22"/>
          <p:cNvGraphicFramePr/>
          <p:nvPr/>
        </p:nvGraphicFramePr>
        <p:xfrm>
          <a:off x="8361042" y="487286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{CDFB44A1-1B2B-41E5-9668-E06A5DDB8E42}</a:tableStyleId>
              </a:tblPr>
              <a:tblGrid>
                <a:gridCol w="1056100"/>
                <a:gridCol w="2774850"/>
              </a:tblGrid>
              <a:tr h="1427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DEPORTE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AA2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b="1" lang="en-US">
                          <a:latin typeface="Arial"/>
                          <a:ea typeface="Arial"/>
                          <a:cs typeface="Arial"/>
                          <a:sym typeface="Arial"/>
                        </a:rPr>
                        <a:t>Ciencias del ejercicio físico y deportivo</a:t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2550" marB="0" marR="0" marL="0">
                    <a:lnB cap="flat" cmpd="sng" w="12700">
                      <a:solidFill>
                        <a:srgbClr val="F1F1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3"/>
          <p:cNvSpPr/>
          <p:nvPr/>
        </p:nvSpPr>
        <p:spPr>
          <a:xfrm>
            <a:off x="0" y="1470660"/>
            <a:ext cx="12192000" cy="5387340"/>
          </a:xfrm>
          <a:custGeom>
            <a:rect b="b" l="l" r="r" t="t"/>
            <a:pathLst>
              <a:path extrusionOk="0" h="5387340" w="12192000">
                <a:moveTo>
                  <a:pt x="0" y="5387339"/>
                </a:moveTo>
                <a:lnTo>
                  <a:pt x="12192000" y="5387339"/>
                </a:lnTo>
                <a:lnTo>
                  <a:pt x="12192000" y="0"/>
                </a:lnTo>
                <a:lnTo>
                  <a:pt x="0" y="0"/>
                </a:lnTo>
                <a:lnTo>
                  <a:pt x="0" y="5387339"/>
                </a:lnTo>
                <a:close/>
              </a:path>
            </a:pathLst>
          </a:custGeom>
          <a:solidFill>
            <a:srgbClr val="58585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0" name="Google Shape;330;p23"/>
          <p:cNvSpPr/>
          <p:nvPr/>
        </p:nvSpPr>
        <p:spPr>
          <a:xfrm>
            <a:off x="10731500" y="238759"/>
            <a:ext cx="1460499" cy="19710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1" name="Google Shape;331;p23"/>
          <p:cNvSpPr/>
          <p:nvPr/>
        </p:nvSpPr>
        <p:spPr>
          <a:xfrm>
            <a:off x="2145029" y="638682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8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2" name="Google Shape;332;p23"/>
          <p:cNvSpPr/>
          <p:nvPr/>
        </p:nvSpPr>
        <p:spPr>
          <a:xfrm>
            <a:off x="9149080" y="1470659"/>
            <a:ext cx="3042920" cy="5387340"/>
          </a:xfrm>
          <a:custGeom>
            <a:rect b="b" l="l" r="r" t="t"/>
            <a:pathLst>
              <a:path extrusionOk="0" h="5387340" w="3042920">
                <a:moveTo>
                  <a:pt x="3042920" y="0"/>
                </a:moveTo>
                <a:lnTo>
                  <a:pt x="0" y="0"/>
                </a:lnTo>
                <a:lnTo>
                  <a:pt x="0" y="5387338"/>
                </a:lnTo>
                <a:lnTo>
                  <a:pt x="3042920" y="5387338"/>
                </a:lnTo>
                <a:lnTo>
                  <a:pt x="3042920" y="0"/>
                </a:lnTo>
                <a:close/>
              </a:path>
            </a:pathLst>
          </a:custGeom>
          <a:solidFill>
            <a:srgbClr val="6E6E6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3" name="Google Shape;333;p23"/>
          <p:cNvSpPr/>
          <p:nvPr/>
        </p:nvSpPr>
        <p:spPr>
          <a:xfrm>
            <a:off x="1069339" y="14706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4" name="Google Shape;334;p23"/>
          <p:cNvSpPr/>
          <p:nvPr/>
        </p:nvSpPr>
        <p:spPr>
          <a:xfrm>
            <a:off x="0" y="0"/>
            <a:ext cx="12192000" cy="1470660"/>
          </a:xfrm>
          <a:custGeom>
            <a:rect b="b" l="l" r="r" t="t"/>
            <a:pathLst>
              <a:path extrusionOk="0" h="1470660" w="12192000">
                <a:moveTo>
                  <a:pt x="0" y="1470660"/>
                </a:moveTo>
                <a:lnTo>
                  <a:pt x="12192000" y="1470660"/>
                </a:lnTo>
                <a:lnTo>
                  <a:pt x="12192000" y="0"/>
                </a:lnTo>
                <a:lnTo>
                  <a:pt x="0" y="0"/>
                </a:lnTo>
                <a:lnTo>
                  <a:pt x="0" y="14706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5" name="Google Shape;335;p23"/>
          <p:cNvSpPr txBox="1"/>
          <p:nvPr>
            <p:ph type="title"/>
          </p:nvPr>
        </p:nvSpPr>
        <p:spPr>
          <a:xfrm>
            <a:off x="287020" y="410209"/>
            <a:ext cx="8384540" cy="574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¿CÓMO	SE	ORGANIZA EL CICLO?</a:t>
            </a:r>
            <a:endParaRPr sz="3600"/>
          </a:p>
        </p:txBody>
      </p:sp>
      <p:sp>
        <p:nvSpPr>
          <p:cNvPr id="336" name="Google Shape;336;p23"/>
          <p:cNvSpPr txBox="1"/>
          <p:nvPr/>
        </p:nvSpPr>
        <p:spPr>
          <a:xfrm>
            <a:off x="2873629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23"/>
          <p:cNvSpPr txBox="1"/>
          <p:nvPr/>
        </p:nvSpPr>
        <p:spPr>
          <a:xfrm>
            <a:off x="5841110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23"/>
          <p:cNvSpPr txBox="1"/>
          <p:nvPr/>
        </p:nvSpPr>
        <p:spPr>
          <a:xfrm>
            <a:off x="9018269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23"/>
          <p:cNvSpPr/>
          <p:nvPr/>
        </p:nvSpPr>
        <p:spPr>
          <a:xfrm>
            <a:off x="342900" y="3345179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47" y="3247"/>
                </a:lnTo>
                <a:lnTo>
                  <a:pt x="261067" y="12705"/>
                </a:lnTo>
                <a:lnTo>
                  <a:pt x="217184" y="27951"/>
                </a:lnTo>
                <a:lnTo>
                  <a:pt x="176121" y="48561"/>
                </a:lnTo>
                <a:lnTo>
                  <a:pt x="138303" y="74109"/>
                </a:lnTo>
                <a:lnTo>
                  <a:pt x="104152" y="104171"/>
                </a:lnTo>
                <a:lnTo>
                  <a:pt x="74093" y="138324"/>
                </a:lnTo>
                <a:lnTo>
                  <a:pt x="48549" y="176144"/>
                </a:lnTo>
                <a:lnTo>
                  <a:pt x="27944" y="217205"/>
                </a:lnTo>
                <a:lnTo>
                  <a:pt x="12702" y="261084"/>
                </a:lnTo>
                <a:lnTo>
                  <a:pt x="3246" y="307357"/>
                </a:lnTo>
                <a:lnTo>
                  <a:pt x="0" y="355600"/>
                </a:lnTo>
                <a:lnTo>
                  <a:pt x="3246" y="403842"/>
                </a:lnTo>
                <a:lnTo>
                  <a:pt x="12702" y="450115"/>
                </a:lnTo>
                <a:lnTo>
                  <a:pt x="27944" y="493994"/>
                </a:lnTo>
                <a:lnTo>
                  <a:pt x="48549" y="535055"/>
                </a:lnTo>
                <a:lnTo>
                  <a:pt x="74093" y="572875"/>
                </a:lnTo>
                <a:lnTo>
                  <a:pt x="104152" y="607028"/>
                </a:lnTo>
                <a:lnTo>
                  <a:pt x="138303" y="637090"/>
                </a:lnTo>
                <a:lnTo>
                  <a:pt x="176121" y="662638"/>
                </a:lnTo>
                <a:lnTo>
                  <a:pt x="217184" y="683248"/>
                </a:lnTo>
                <a:lnTo>
                  <a:pt x="261067" y="698494"/>
                </a:lnTo>
                <a:lnTo>
                  <a:pt x="307347" y="707952"/>
                </a:lnTo>
                <a:lnTo>
                  <a:pt x="355600" y="711200"/>
                </a:lnTo>
                <a:lnTo>
                  <a:pt x="403852" y="707952"/>
                </a:lnTo>
                <a:lnTo>
                  <a:pt x="450132" y="698494"/>
                </a:lnTo>
                <a:lnTo>
                  <a:pt x="494015" y="683248"/>
                </a:lnTo>
                <a:lnTo>
                  <a:pt x="535078" y="662638"/>
                </a:lnTo>
                <a:lnTo>
                  <a:pt x="572896" y="637090"/>
                </a:lnTo>
                <a:lnTo>
                  <a:pt x="607047" y="607028"/>
                </a:lnTo>
                <a:lnTo>
                  <a:pt x="637106" y="572875"/>
                </a:lnTo>
                <a:lnTo>
                  <a:pt x="662650" y="535055"/>
                </a:lnTo>
                <a:lnTo>
                  <a:pt x="683255" y="493994"/>
                </a:lnTo>
                <a:lnTo>
                  <a:pt x="698497" y="450115"/>
                </a:lnTo>
                <a:lnTo>
                  <a:pt x="707953" y="403842"/>
                </a:lnTo>
                <a:lnTo>
                  <a:pt x="711200" y="355600"/>
                </a:lnTo>
                <a:lnTo>
                  <a:pt x="707953" y="307357"/>
                </a:lnTo>
                <a:lnTo>
                  <a:pt x="698497" y="261084"/>
                </a:lnTo>
                <a:lnTo>
                  <a:pt x="683255" y="217205"/>
                </a:lnTo>
                <a:lnTo>
                  <a:pt x="662650" y="176144"/>
                </a:lnTo>
                <a:lnTo>
                  <a:pt x="637106" y="138324"/>
                </a:lnTo>
                <a:lnTo>
                  <a:pt x="607047" y="104171"/>
                </a:lnTo>
                <a:lnTo>
                  <a:pt x="572896" y="74109"/>
                </a:lnTo>
                <a:lnTo>
                  <a:pt x="535078" y="48561"/>
                </a:lnTo>
                <a:lnTo>
                  <a:pt x="494015" y="27951"/>
                </a:lnTo>
                <a:lnTo>
                  <a:pt x="450132" y="12705"/>
                </a:lnTo>
                <a:lnTo>
                  <a:pt x="40385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0" name="Google Shape;340;p23"/>
          <p:cNvSpPr txBox="1"/>
          <p:nvPr/>
        </p:nvSpPr>
        <p:spPr>
          <a:xfrm>
            <a:off x="510540" y="3517836"/>
            <a:ext cx="35560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23"/>
          <p:cNvSpPr txBox="1"/>
          <p:nvPr/>
        </p:nvSpPr>
        <p:spPr>
          <a:xfrm>
            <a:off x="2253360" y="3516629"/>
            <a:ext cx="1905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23"/>
          <p:cNvSpPr txBox="1"/>
          <p:nvPr/>
        </p:nvSpPr>
        <p:spPr>
          <a:xfrm>
            <a:off x="4317746" y="3518789"/>
            <a:ext cx="313055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3"/>
          <p:cNvSpPr/>
          <p:nvPr/>
        </p:nvSpPr>
        <p:spPr>
          <a:xfrm>
            <a:off x="3289300" y="3345179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200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600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4" name="Google Shape;344;p23"/>
          <p:cNvSpPr txBox="1"/>
          <p:nvPr/>
        </p:nvSpPr>
        <p:spPr>
          <a:xfrm>
            <a:off x="3457575" y="3517836"/>
            <a:ext cx="35560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23"/>
          <p:cNvSpPr txBox="1"/>
          <p:nvPr/>
        </p:nvSpPr>
        <p:spPr>
          <a:xfrm>
            <a:off x="5200396" y="3516629"/>
            <a:ext cx="1905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3"/>
          <p:cNvSpPr txBox="1"/>
          <p:nvPr/>
        </p:nvSpPr>
        <p:spPr>
          <a:xfrm>
            <a:off x="810577" y="4308652"/>
            <a:ext cx="1550670" cy="758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 asignaturas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obligatorias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23"/>
          <p:cNvSpPr txBox="1"/>
          <p:nvPr/>
        </p:nvSpPr>
        <p:spPr>
          <a:xfrm>
            <a:off x="3806825" y="4348238"/>
            <a:ext cx="1423670" cy="75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 asignatura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obligatoria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23"/>
          <p:cNvSpPr txBox="1"/>
          <p:nvPr/>
        </p:nvSpPr>
        <p:spPr>
          <a:xfrm>
            <a:off x="6568440" y="4585652"/>
            <a:ext cx="313055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23"/>
          <p:cNvSpPr/>
          <p:nvPr/>
        </p:nvSpPr>
        <p:spPr>
          <a:xfrm>
            <a:off x="6350000" y="3388359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200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600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0" name="Google Shape;350;p23"/>
          <p:cNvSpPr txBox="1"/>
          <p:nvPr/>
        </p:nvSpPr>
        <p:spPr>
          <a:xfrm>
            <a:off x="6517640" y="3561715"/>
            <a:ext cx="3556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23"/>
          <p:cNvSpPr txBox="1"/>
          <p:nvPr/>
        </p:nvSpPr>
        <p:spPr>
          <a:xfrm>
            <a:off x="10577830" y="3438461"/>
            <a:ext cx="873125" cy="3308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 horas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23"/>
          <p:cNvSpPr txBox="1"/>
          <p:nvPr/>
        </p:nvSpPr>
        <p:spPr>
          <a:xfrm>
            <a:off x="9281150" y="4242925"/>
            <a:ext cx="2855100" cy="26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F"/>
                </a:highlight>
              </a:rPr>
              <a:t>Libre cantidad de horas </a:t>
            </a:r>
            <a:endParaRPr sz="1800">
              <a:highlight>
                <a:srgbClr val="FFFFFF"/>
              </a:highlight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F"/>
                </a:highlight>
              </a:rPr>
              <a:t>definidas </a:t>
            </a:r>
            <a:r>
              <a:rPr b="1" lang="en-US" sz="1800">
                <a:highlight>
                  <a:srgbClr val="FFFFFF"/>
                </a:highlight>
              </a:rPr>
              <a:t>en función del Proyecto Educativo</a:t>
            </a:r>
            <a:r>
              <a:rPr lang="en-US" sz="1800">
                <a:highlight>
                  <a:srgbClr val="FFFFFF"/>
                </a:highlight>
              </a:rPr>
              <a:t> </a:t>
            </a:r>
            <a:endParaRPr sz="1800">
              <a:highlight>
                <a:srgbClr val="FFFFFF"/>
              </a:highlight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F"/>
                </a:highlight>
              </a:rPr>
              <a:t>lenguaje     3 hrs.</a:t>
            </a:r>
            <a:endParaRPr sz="1800"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F"/>
                </a:highlight>
              </a:rPr>
              <a:t>Matemática 5 hrs. </a:t>
            </a:r>
            <a:endParaRPr sz="1800">
              <a:highlight>
                <a:srgbClr val="FFFFFF"/>
              </a:highlight>
            </a:endParaRPr>
          </a:p>
        </p:txBody>
      </p:sp>
      <p:sp>
        <p:nvSpPr>
          <p:cNvPr id="353" name="Google Shape;353;p23"/>
          <p:cNvSpPr/>
          <p:nvPr/>
        </p:nvSpPr>
        <p:spPr>
          <a:xfrm>
            <a:off x="9697719" y="3342640"/>
            <a:ext cx="711200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3247" y="403842"/>
                </a:lnTo>
                <a:lnTo>
                  <a:pt x="12705" y="450115"/>
                </a:lnTo>
                <a:lnTo>
                  <a:pt x="27951" y="493994"/>
                </a:lnTo>
                <a:lnTo>
                  <a:pt x="48561" y="535055"/>
                </a:lnTo>
                <a:lnTo>
                  <a:pt x="74109" y="572875"/>
                </a:lnTo>
                <a:lnTo>
                  <a:pt x="104171" y="607028"/>
                </a:lnTo>
                <a:lnTo>
                  <a:pt x="138324" y="637090"/>
                </a:lnTo>
                <a:lnTo>
                  <a:pt x="176144" y="662638"/>
                </a:lnTo>
                <a:lnTo>
                  <a:pt x="217205" y="683248"/>
                </a:lnTo>
                <a:lnTo>
                  <a:pt x="261084" y="698494"/>
                </a:lnTo>
                <a:lnTo>
                  <a:pt x="307357" y="707952"/>
                </a:lnTo>
                <a:lnTo>
                  <a:pt x="355600" y="711200"/>
                </a:lnTo>
                <a:lnTo>
                  <a:pt x="403842" y="707952"/>
                </a:lnTo>
                <a:lnTo>
                  <a:pt x="450115" y="698494"/>
                </a:lnTo>
                <a:lnTo>
                  <a:pt x="493994" y="683248"/>
                </a:lnTo>
                <a:lnTo>
                  <a:pt x="535055" y="662638"/>
                </a:lnTo>
                <a:lnTo>
                  <a:pt x="572875" y="637090"/>
                </a:lnTo>
                <a:lnTo>
                  <a:pt x="607028" y="607028"/>
                </a:lnTo>
                <a:lnTo>
                  <a:pt x="637090" y="572875"/>
                </a:lnTo>
                <a:lnTo>
                  <a:pt x="662638" y="535055"/>
                </a:lnTo>
                <a:lnTo>
                  <a:pt x="683248" y="493994"/>
                </a:lnTo>
                <a:lnTo>
                  <a:pt x="698494" y="450115"/>
                </a:lnTo>
                <a:lnTo>
                  <a:pt x="707952" y="403842"/>
                </a:lnTo>
                <a:lnTo>
                  <a:pt x="711200" y="355600"/>
                </a:lnTo>
                <a:lnTo>
                  <a:pt x="707952" y="307357"/>
                </a:lnTo>
                <a:lnTo>
                  <a:pt x="698494" y="261084"/>
                </a:lnTo>
                <a:lnTo>
                  <a:pt x="683248" y="217205"/>
                </a:lnTo>
                <a:lnTo>
                  <a:pt x="662638" y="176144"/>
                </a:lnTo>
                <a:lnTo>
                  <a:pt x="637090" y="138324"/>
                </a:lnTo>
                <a:lnTo>
                  <a:pt x="607028" y="104171"/>
                </a:lnTo>
                <a:lnTo>
                  <a:pt x="572875" y="74109"/>
                </a:lnTo>
                <a:lnTo>
                  <a:pt x="535055" y="48561"/>
                </a:lnTo>
                <a:lnTo>
                  <a:pt x="493994" y="27951"/>
                </a:lnTo>
                <a:lnTo>
                  <a:pt x="450115" y="12705"/>
                </a:lnTo>
                <a:lnTo>
                  <a:pt x="40384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4" name="Google Shape;354;p23"/>
          <p:cNvSpPr txBox="1"/>
          <p:nvPr/>
        </p:nvSpPr>
        <p:spPr>
          <a:xfrm>
            <a:off x="9866630" y="3516629"/>
            <a:ext cx="3556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23"/>
          <p:cNvSpPr txBox="1"/>
          <p:nvPr/>
        </p:nvSpPr>
        <p:spPr>
          <a:xfrm>
            <a:off x="9975215" y="5568950"/>
            <a:ext cx="1905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23"/>
          <p:cNvSpPr txBox="1"/>
          <p:nvPr/>
        </p:nvSpPr>
        <p:spPr>
          <a:xfrm>
            <a:off x="7139305" y="3477895"/>
            <a:ext cx="1550670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asignaturas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23"/>
          <p:cNvSpPr/>
          <p:nvPr/>
        </p:nvSpPr>
        <p:spPr>
          <a:xfrm>
            <a:off x="946658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6" y="797560"/>
                </a:moveTo>
                <a:lnTo>
                  <a:pt x="399161" y="797560"/>
                </a:lnTo>
                <a:lnTo>
                  <a:pt x="398779" y="998727"/>
                </a:lnTo>
                <a:lnTo>
                  <a:pt x="997966" y="797560"/>
                </a:lnTo>
                <a:close/>
              </a:path>
              <a:path extrusionOk="0" h="998855" w="2395220">
                <a:moveTo>
                  <a:pt x="2395220" y="0"/>
                </a:moveTo>
                <a:lnTo>
                  <a:pt x="0" y="0"/>
                </a:lnTo>
                <a:lnTo>
                  <a:pt x="0" y="797560"/>
                </a:lnTo>
                <a:lnTo>
                  <a:pt x="2395220" y="797560"/>
                </a:lnTo>
                <a:lnTo>
                  <a:pt x="2395220" y="0"/>
                </a:lnTo>
                <a:close/>
              </a:path>
            </a:pathLst>
          </a:custGeom>
          <a:solidFill>
            <a:srgbClr val="E05D2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8" name="Google Shape;358;p23"/>
          <p:cNvSpPr txBox="1"/>
          <p:nvPr/>
        </p:nvSpPr>
        <p:spPr>
          <a:xfrm>
            <a:off x="9973944" y="2118931"/>
            <a:ext cx="1381125" cy="4838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TIEMPO DE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Libre Disposición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23"/>
          <p:cNvSpPr/>
          <p:nvPr/>
        </p:nvSpPr>
        <p:spPr>
          <a:xfrm>
            <a:off x="6273800" y="1965960"/>
            <a:ext cx="2555240" cy="998855"/>
          </a:xfrm>
          <a:custGeom>
            <a:rect b="b" l="l" r="r" t="t"/>
            <a:pathLst>
              <a:path extrusionOk="0" h="998855" w="2555240">
                <a:moveTo>
                  <a:pt x="1064641" y="797560"/>
                </a:moveTo>
                <a:lnTo>
                  <a:pt x="425830" y="797560"/>
                </a:lnTo>
                <a:lnTo>
                  <a:pt x="425323" y="998727"/>
                </a:lnTo>
                <a:lnTo>
                  <a:pt x="1064641" y="797560"/>
                </a:lnTo>
                <a:close/>
              </a:path>
              <a:path extrusionOk="0" h="998855" w="2555240">
                <a:moveTo>
                  <a:pt x="2555240" y="0"/>
                </a:moveTo>
                <a:lnTo>
                  <a:pt x="0" y="0"/>
                </a:lnTo>
                <a:lnTo>
                  <a:pt x="0" y="797560"/>
                </a:lnTo>
                <a:lnTo>
                  <a:pt x="2555240" y="797560"/>
                </a:lnTo>
                <a:lnTo>
                  <a:pt x="2555240" y="0"/>
                </a:lnTo>
                <a:close/>
              </a:path>
            </a:pathLst>
          </a:custGeom>
          <a:solidFill>
            <a:srgbClr val="99AA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0" name="Google Shape;360;p23"/>
          <p:cNvSpPr txBox="1"/>
          <p:nvPr/>
        </p:nvSpPr>
        <p:spPr>
          <a:xfrm>
            <a:off x="6442328" y="2037927"/>
            <a:ext cx="2218690" cy="58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DE FORMACIÓN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3175" marR="0" rtl="0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Diferenciada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23"/>
          <p:cNvSpPr/>
          <p:nvPr/>
        </p:nvSpPr>
        <p:spPr>
          <a:xfrm>
            <a:off x="327152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5" y="797560"/>
                </a:moveTo>
                <a:lnTo>
                  <a:pt x="399160" y="797560"/>
                </a:lnTo>
                <a:lnTo>
                  <a:pt x="398779" y="998727"/>
                </a:lnTo>
                <a:lnTo>
                  <a:pt x="997965" y="797560"/>
                </a:lnTo>
                <a:close/>
              </a:path>
              <a:path extrusionOk="0" h="998855" w="2395220">
                <a:moveTo>
                  <a:pt x="2395219" y="0"/>
                </a:moveTo>
                <a:lnTo>
                  <a:pt x="0" y="0"/>
                </a:lnTo>
                <a:lnTo>
                  <a:pt x="0" y="797560"/>
                </a:lnTo>
                <a:lnTo>
                  <a:pt x="2395219" y="797560"/>
                </a:lnTo>
                <a:lnTo>
                  <a:pt x="2395219" y="0"/>
                </a:lnTo>
                <a:close/>
              </a:path>
            </a:pathLst>
          </a:custGeom>
          <a:solidFill>
            <a:srgbClr val="B961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2" name="Google Shape;362;p23"/>
          <p:cNvSpPr txBox="1"/>
          <p:nvPr/>
        </p:nvSpPr>
        <p:spPr>
          <a:xfrm>
            <a:off x="3767835" y="2037927"/>
            <a:ext cx="1400810" cy="58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COMÚN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Electivo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23"/>
          <p:cNvSpPr/>
          <p:nvPr/>
        </p:nvSpPr>
        <p:spPr>
          <a:xfrm>
            <a:off x="34290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6" y="797560"/>
                </a:moveTo>
                <a:lnTo>
                  <a:pt x="399199" y="797560"/>
                </a:lnTo>
                <a:lnTo>
                  <a:pt x="398729" y="998727"/>
                </a:lnTo>
                <a:lnTo>
                  <a:pt x="997966" y="797560"/>
                </a:lnTo>
                <a:close/>
              </a:path>
              <a:path extrusionOk="0" h="998855" w="2395220">
                <a:moveTo>
                  <a:pt x="2395220" y="0"/>
                </a:moveTo>
                <a:lnTo>
                  <a:pt x="0" y="0"/>
                </a:lnTo>
                <a:lnTo>
                  <a:pt x="0" y="797560"/>
                </a:lnTo>
                <a:lnTo>
                  <a:pt x="2395220" y="797560"/>
                </a:lnTo>
                <a:lnTo>
                  <a:pt x="2395220" y="0"/>
                </a:lnTo>
                <a:close/>
              </a:path>
            </a:pathLst>
          </a:custGeom>
          <a:solidFill>
            <a:srgbClr val="B961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4" name="Google Shape;364;p23"/>
          <p:cNvSpPr txBox="1"/>
          <p:nvPr/>
        </p:nvSpPr>
        <p:spPr>
          <a:xfrm>
            <a:off x="645794" y="2037927"/>
            <a:ext cx="1788795" cy="58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COMÚN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Formación General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23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" rtl="0" algn="l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2019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4"/>
          <p:cNvSpPr/>
          <p:nvPr/>
        </p:nvSpPr>
        <p:spPr>
          <a:xfrm>
            <a:off x="2145029" y="638682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8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1" name="Google Shape;371;p24"/>
          <p:cNvSpPr/>
          <p:nvPr/>
        </p:nvSpPr>
        <p:spPr>
          <a:xfrm>
            <a:off x="0" y="2550160"/>
            <a:ext cx="12192000" cy="1953260"/>
          </a:xfrm>
          <a:custGeom>
            <a:rect b="b" l="l" r="r" t="t"/>
            <a:pathLst>
              <a:path extrusionOk="0" h="1953260" w="12192000">
                <a:moveTo>
                  <a:pt x="0" y="1953260"/>
                </a:moveTo>
                <a:lnTo>
                  <a:pt x="12192000" y="1953260"/>
                </a:lnTo>
                <a:lnTo>
                  <a:pt x="12192000" y="0"/>
                </a:lnTo>
                <a:lnTo>
                  <a:pt x="0" y="0"/>
                </a:lnTo>
                <a:lnTo>
                  <a:pt x="0" y="1953260"/>
                </a:lnTo>
                <a:close/>
              </a:path>
            </a:pathLst>
          </a:custGeom>
          <a:solidFill>
            <a:srgbClr val="99AA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2" name="Google Shape;372;p24"/>
          <p:cNvSpPr txBox="1"/>
          <p:nvPr/>
        </p:nvSpPr>
        <p:spPr>
          <a:xfrm>
            <a:off x="2507360" y="2786697"/>
            <a:ext cx="4048125" cy="1123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NUEVAS	BASES  CURRICULARES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24"/>
          <p:cNvSpPr txBox="1"/>
          <p:nvPr/>
        </p:nvSpPr>
        <p:spPr>
          <a:xfrm>
            <a:off x="6737350" y="3539100"/>
            <a:ext cx="2596200" cy="3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°	y	4 °	M E D I O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24"/>
          <p:cNvSpPr txBox="1"/>
          <p:nvPr/>
        </p:nvSpPr>
        <p:spPr>
          <a:xfrm>
            <a:off x="2507350" y="3889450"/>
            <a:ext cx="88407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 C u á l e s	s o n	l o s	e l e m e n t o s	t r a n s v e r s a l e s ?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24"/>
          <p:cNvSpPr txBox="1"/>
          <p:nvPr/>
        </p:nvSpPr>
        <p:spPr>
          <a:xfrm>
            <a:off x="972502" y="2368423"/>
            <a:ext cx="1437640" cy="2129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endParaRPr sz="13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5"/>
          <p:cNvSpPr/>
          <p:nvPr/>
        </p:nvSpPr>
        <p:spPr>
          <a:xfrm>
            <a:off x="0" y="1470659"/>
            <a:ext cx="12192000" cy="5387340"/>
          </a:xfrm>
          <a:custGeom>
            <a:rect b="b" l="l" r="r" t="t"/>
            <a:pathLst>
              <a:path extrusionOk="0" h="5387340" w="12192000">
                <a:moveTo>
                  <a:pt x="0" y="5387340"/>
                </a:moveTo>
                <a:lnTo>
                  <a:pt x="12192000" y="5387340"/>
                </a:lnTo>
                <a:lnTo>
                  <a:pt x="12192000" y="0"/>
                </a:lnTo>
                <a:lnTo>
                  <a:pt x="0" y="0"/>
                </a:lnTo>
                <a:lnTo>
                  <a:pt x="0" y="538734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1" name="Google Shape;381;p25"/>
          <p:cNvSpPr/>
          <p:nvPr/>
        </p:nvSpPr>
        <p:spPr>
          <a:xfrm>
            <a:off x="1069339" y="14706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2" name="Google Shape;382;p25"/>
          <p:cNvSpPr txBox="1"/>
          <p:nvPr>
            <p:ph type="title"/>
          </p:nvPr>
        </p:nvSpPr>
        <p:spPr>
          <a:xfrm>
            <a:off x="917257" y="248856"/>
            <a:ext cx="699135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174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HABILIDADES	Y ACTITUDES</a:t>
            </a:r>
            <a:endParaRPr sz="3600"/>
          </a:p>
          <a:p>
            <a:pPr indent="0" lvl="0" marL="12700" rtl="0" algn="l">
              <a:lnSpc>
                <a:spcPct val="11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PA R A	E L	S I G L O	X X I</a:t>
            </a:r>
            <a:endParaRPr sz="2000"/>
          </a:p>
        </p:txBody>
      </p:sp>
      <p:sp>
        <p:nvSpPr>
          <p:cNvPr id="383" name="Google Shape;383;p25"/>
          <p:cNvSpPr txBox="1"/>
          <p:nvPr/>
        </p:nvSpPr>
        <p:spPr>
          <a:xfrm>
            <a:off x="8105775" y="4424050"/>
            <a:ext cx="2334900" cy="15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3175">
            <a:noAutofit/>
          </a:bodyPr>
          <a:lstStyle/>
          <a:p>
            <a:pPr indent="-228600" lvl="0" marL="241300" marR="508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Ciudadanía local y  global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Vida y carrera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15000"/>
              </a:lnSpc>
              <a:spcBef>
                <a:spcPts val="16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Responsabilidad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241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personal y social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25"/>
          <p:cNvSpPr txBox="1"/>
          <p:nvPr/>
        </p:nvSpPr>
        <p:spPr>
          <a:xfrm>
            <a:off x="1448200" y="4928875"/>
            <a:ext cx="2067600" cy="14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3175">
            <a:noAutofit/>
          </a:bodyPr>
          <a:lstStyle/>
          <a:p>
            <a:pPr indent="-228600" lvl="0" marL="241300" marR="508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Alfabetización  digital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215265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Uso de la  información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25"/>
          <p:cNvSpPr txBox="1"/>
          <p:nvPr/>
        </p:nvSpPr>
        <p:spPr>
          <a:xfrm>
            <a:off x="8105526" y="2950825"/>
            <a:ext cx="1704900" cy="6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1100">
            <a:noAutofit/>
          </a:bodyPr>
          <a:lstStyle/>
          <a:p>
            <a:pPr indent="-172720" lvl="0" marL="1854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Comunicación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172720" lvl="0" marL="185420" marR="0" rtl="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Colaboración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25"/>
          <p:cNvSpPr txBox="1"/>
          <p:nvPr/>
        </p:nvSpPr>
        <p:spPr>
          <a:xfrm>
            <a:off x="1355675" y="2967600"/>
            <a:ext cx="2150700" cy="18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-228600" lvl="0" marL="241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Creatividad 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241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innovación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189865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Pensamien</a:t>
            </a:r>
            <a:r>
              <a:rPr lang="en-US" sz="2000"/>
              <a:t>t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o  Crítico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Metacognición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25"/>
          <p:cNvSpPr/>
          <p:nvPr/>
        </p:nvSpPr>
        <p:spPr>
          <a:xfrm>
            <a:off x="3723640" y="1910079"/>
            <a:ext cx="2067560" cy="2067560"/>
          </a:xfrm>
          <a:custGeom>
            <a:rect b="b" l="l" r="r" t="t"/>
            <a:pathLst>
              <a:path extrusionOk="0" h="2067560" w="2067560">
                <a:moveTo>
                  <a:pt x="2067560" y="0"/>
                </a:moveTo>
                <a:lnTo>
                  <a:pt x="2019443" y="548"/>
                </a:lnTo>
                <a:lnTo>
                  <a:pt x="1971595" y="2187"/>
                </a:lnTo>
                <a:lnTo>
                  <a:pt x="1924028" y="4904"/>
                </a:lnTo>
                <a:lnTo>
                  <a:pt x="1876755" y="8687"/>
                </a:lnTo>
                <a:lnTo>
                  <a:pt x="1829786" y="13524"/>
                </a:lnTo>
                <a:lnTo>
                  <a:pt x="1783134" y="19404"/>
                </a:lnTo>
                <a:lnTo>
                  <a:pt x="1736810" y="26314"/>
                </a:lnTo>
                <a:lnTo>
                  <a:pt x="1690827" y="34242"/>
                </a:lnTo>
                <a:lnTo>
                  <a:pt x="1645197" y="43178"/>
                </a:lnTo>
                <a:lnTo>
                  <a:pt x="1599931" y="53107"/>
                </a:lnTo>
                <a:lnTo>
                  <a:pt x="1555041" y="64020"/>
                </a:lnTo>
                <a:lnTo>
                  <a:pt x="1510539" y="75904"/>
                </a:lnTo>
                <a:lnTo>
                  <a:pt x="1466438" y="88747"/>
                </a:lnTo>
                <a:lnTo>
                  <a:pt x="1422748" y="102537"/>
                </a:lnTo>
                <a:lnTo>
                  <a:pt x="1379482" y="117262"/>
                </a:lnTo>
                <a:lnTo>
                  <a:pt x="1336651" y="132911"/>
                </a:lnTo>
                <a:lnTo>
                  <a:pt x="1294269" y="149471"/>
                </a:lnTo>
                <a:lnTo>
                  <a:pt x="1252345" y="166931"/>
                </a:lnTo>
                <a:lnTo>
                  <a:pt x="1210893" y="185278"/>
                </a:lnTo>
                <a:lnTo>
                  <a:pt x="1169925" y="204501"/>
                </a:lnTo>
                <a:lnTo>
                  <a:pt x="1129451" y="224589"/>
                </a:lnTo>
                <a:lnTo>
                  <a:pt x="1089485" y="245528"/>
                </a:lnTo>
                <a:lnTo>
                  <a:pt x="1050038" y="267307"/>
                </a:lnTo>
                <a:lnTo>
                  <a:pt x="1011121" y="289915"/>
                </a:lnTo>
                <a:lnTo>
                  <a:pt x="972747" y="313339"/>
                </a:lnTo>
                <a:lnTo>
                  <a:pt x="934928" y="337567"/>
                </a:lnTo>
                <a:lnTo>
                  <a:pt x="897675" y="362588"/>
                </a:lnTo>
                <a:lnTo>
                  <a:pt x="861001" y="388389"/>
                </a:lnTo>
                <a:lnTo>
                  <a:pt x="824917" y="414960"/>
                </a:lnTo>
                <a:lnTo>
                  <a:pt x="789436" y="442287"/>
                </a:lnTo>
                <a:lnTo>
                  <a:pt x="754568" y="470359"/>
                </a:lnTo>
                <a:lnTo>
                  <a:pt x="720327" y="499164"/>
                </a:lnTo>
                <a:lnTo>
                  <a:pt x="686723" y="528690"/>
                </a:lnTo>
                <a:lnTo>
                  <a:pt x="653769" y="558926"/>
                </a:lnTo>
                <a:lnTo>
                  <a:pt x="621477" y="589859"/>
                </a:lnTo>
                <a:lnTo>
                  <a:pt x="589859" y="621477"/>
                </a:lnTo>
                <a:lnTo>
                  <a:pt x="558926" y="653769"/>
                </a:lnTo>
                <a:lnTo>
                  <a:pt x="528690" y="686723"/>
                </a:lnTo>
                <a:lnTo>
                  <a:pt x="499164" y="720327"/>
                </a:lnTo>
                <a:lnTo>
                  <a:pt x="470359" y="754568"/>
                </a:lnTo>
                <a:lnTo>
                  <a:pt x="442287" y="789436"/>
                </a:lnTo>
                <a:lnTo>
                  <a:pt x="414960" y="824917"/>
                </a:lnTo>
                <a:lnTo>
                  <a:pt x="388389" y="861001"/>
                </a:lnTo>
                <a:lnTo>
                  <a:pt x="362588" y="897675"/>
                </a:lnTo>
                <a:lnTo>
                  <a:pt x="337567" y="934928"/>
                </a:lnTo>
                <a:lnTo>
                  <a:pt x="313339" y="972747"/>
                </a:lnTo>
                <a:lnTo>
                  <a:pt x="289915" y="1011121"/>
                </a:lnTo>
                <a:lnTo>
                  <a:pt x="267307" y="1050038"/>
                </a:lnTo>
                <a:lnTo>
                  <a:pt x="245528" y="1089485"/>
                </a:lnTo>
                <a:lnTo>
                  <a:pt x="224589" y="1129451"/>
                </a:lnTo>
                <a:lnTo>
                  <a:pt x="204501" y="1169925"/>
                </a:lnTo>
                <a:lnTo>
                  <a:pt x="185278" y="1210893"/>
                </a:lnTo>
                <a:lnTo>
                  <a:pt x="166931" y="1252345"/>
                </a:lnTo>
                <a:lnTo>
                  <a:pt x="149471" y="1294269"/>
                </a:lnTo>
                <a:lnTo>
                  <a:pt x="132911" y="1336651"/>
                </a:lnTo>
                <a:lnTo>
                  <a:pt x="117262" y="1379482"/>
                </a:lnTo>
                <a:lnTo>
                  <a:pt x="102537" y="1422748"/>
                </a:lnTo>
                <a:lnTo>
                  <a:pt x="88747" y="1466438"/>
                </a:lnTo>
                <a:lnTo>
                  <a:pt x="75904" y="1510539"/>
                </a:lnTo>
                <a:lnTo>
                  <a:pt x="64020" y="1555041"/>
                </a:lnTo>
                <a:lnTo>
                  <a:pt x="53107" y="1599931"/>
                </a:lnTo>
                <a:lnTo>
                  <a:pt x="43178" y="1645197"/>
                </a:lnTo>
                <a:lnTo>
                  <a:pt x="34242" y="1690827"/>
                </a:lnTo>
                <a:lnTo>
                  <a:pt x="26314" y="1736810"/>
                </a:lnTo>
                <a:lnTo>
                  <a:pt x="19404" y="1783134"/>
                </a:lnTo>
                <a:lnTo>
                  <a:pt x="13524" y="1829786"/>
                </a:lnTo>
                <a:lnTo>
                  <a:pt x="8687" y="1876755"/>
                </a:lnTo>
                <a:lnTo>
                  <a:pt x="4904" y="1924028"/>
                </a:lnTo>
                <a:lnTo>
                  <a:pt x="2187" y="1971595"/>
                </a:lnTo>
                <a:lnTo>
                  <a:pt x="548" y="2019443"/>
                </a:lnTo>
                <a:lnTo>
                  <a:pt x="0" y="2067560"/>
                </a:lnTo>
                <a:lnTo>
                  <a:pt x="2067560" y="2067560"/>
                </a:lnTo>
                <a:lnTo>
                  <a:pt x="2067560" y="0"/>
                </a:lnTo>
                <a:close/>
              </a:path>
            </a:pathLst>
          </a:custGeom>
          <a:solidFill>
            <a:srgbClr val="80386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8" name="Google Shape;388;p25"/>
          <p:cNvSpPr txBox="1"/>
          <p:nvPr/>
        </p:nvSpPr>
        <p:spPr>
          <a:xfrm>
            <a:off x="4316476" y="2921779"/>
            <a:ext cx="1062355" cy="5753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4275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MANERAS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PENSAR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25"/>
          <p:cNvSpPr/>
          <p:nvPr/>
        </p:nvSpPr>
        <p:spPr>
          <a:xfrm>
            <a:off x="5885179" y="1910079"/>
            <a:ext cx="2067560" cy="2067560"/>
          </a:xfrm>
          <a:custGeom>
            <a:rect b="b" l="l" r="r" t="t"/>
            <a:pathLst>
              <a:path extrusionOk="0" h="2067560" w="2067559">
                <a:moveTo>
                  <a:pt x="0" y="0"/>
                </a:moveTo>
                <a:lnTo>
                  <a:pt x="0" y="2067560"/>
                </a:lnTo>
                <a:lnTo>
                  <a:pt x="2067560" y="2067560"/>
                </a:lnTo>
                <a:lnTo>
                  <a:pt x="2067011" y="2019443"/>
                </a:lnTo>
                <a:lnTo>
                  <a:pt x="2065372" y="1971595"/>
                </a:lnTo>
                <a:lnTo>
                  <a:pt x="2062655" y="1924028"/>
                </a:lnTo>
                <a:lnTo>
                  <a:pt x="2058872" y="1876755"/>
                </a:lnTo>
                <a:lnTo>
                  <a:pt x="2054035" y="1829786"/>
                </a:lnTo>
                <a:lnTo>
                  <a:pt x="2048155" y="1783134"/>
                </a:lnTo>
                <a:lnTo>
                  <a:pt x="2041245" y="1736810"/>
                </a:lnTo>
                <a:lnTo>
                  <a:pt x="2033317" y="1690827"/>
                </a:lnTo>
                <a:lnTo>
                  <a:pt x="2024381" y="1645197"/>
                </a:lnTo>
                <a:lnTo>
                  <a:pt x="2014452" y="1599931"/>
                </a:lnTo>
                <a:lnTo>
                  <a:pt x="2003539" y="1555041"/>
                </a:lnTo>
                <a:lnTo>
                  <a:pt x="1991655" y="1510539"/>
                </a:lnTo>
                <a:lnTo>
                  <a:pt x="1978812" y="1466438"/>
                </a:lnTo>
                <a:lnTo>
                  <a:pt x="1965022" y="1422748"/>
                </a:lnTo>
                <a:lnTo>
                  <a:pt x="1950297" y="1379482"/>
                </a:lnTo>
                <a:lnTo>
                  <a:pt x="1934648" y="1336651"/>
                </a:lnTo>
                <a:lnTo>
                  <a:pt x="1918088" y="1294269"/>
                </a:lnTo>
                <a:lnTo>
                  <a:pt x="1900628" y="1252345"/>
                </a:lnTo>
                <a:lnTo>
                  <a:pt x="1882281" y="1210893"/>
                </a:lnTo>
                <a:lnTo>
                  <a:pt x="1863058" y="1169925"/>
                </a:lnTo>
                <a:lnTo>
                  <a:pt x="1842970" y="1129451"/>
                </a:lnTo>
                <a:lnTo>
                  <a:pt x="1822031" y="1089485"/>
                </a:lnTo>
                <a:lnTo>
                  <a:pt x="1800252" y="1050038"/>
                </a:lnTo>
                <a:lnTo>
                  <a:pt x="1777644" y="1011121"/>
                </a:lnTo>
                <a:lnTo>
                  <a:pt x="1754220" y="972747"/>
                </a:lnTo>
                <a:lnTo>
                  <a:pt x="1729992" y="934928"/>
                </a:lnTo>
                <a:lnTo>
                  <a:pt x="1704971" y="897675"/>
                </a:lnTo>
                <a:lnTo>
                  <a:pt x="1679170" y="861001"/>
                </a:lnTo>
                <a:lnTo>
                  <a:pt x="1652599" y="824917"/>
                </a:lnTo>
                <a:lnTo>
                  <a:pt x="1625272" y="789436"/>
                </a:lnTo>
                <a:lnTo>
                  <a:pt x="1597200" y="754568"/>
                </a:lnTo>
                <a:lnTo>
                  <a:pt x="1568395" y="720327"/>
                </a:lnTo>
                <a:lnTo>
                  <a:pt x="1538869" y="686723"/>
                </a:lnTo>
                <a:lnTo>
                  <a:pt x="1508633" y="653769"/>
                </a:lnTo>
                <a:lnTo>
                  <a:pt x="1477700" y="621477"/>
                </a:lnTo>
                <a:lnTo>
                  <a:pt x="1446082" y="589859"/>
                </a:lnTo>
                <a:lnTo>
                  <a:pt x="1413790" y="558926"/>
                </a:lnTo>
                <a:lnTo>
                  <a:pt x="1380836" y="528690"/>
                </a:lnTo>
                <a:lnTo>
                  <a:pt x="1347232" y="499164"/>
                </a:lnTo>
                <a:lnTo>
                  <a:pt x="1312991" y="470359"/>
                </a:lnTo>
                <a:lnTo>
                  <a:pt x="1278123" y="442287"/>
                </a:lnTo>
                <a:lnTo>
                  <a:pt x="1242642" y="414960"/>
                </a:lnTo>
                <a:lnTo>
                  <a:pt x="1206558" y="388389"/>
                </a:lnTo>
                <a:lnTo>
                  <a:pt x="1169884" y="362588"/>
                </a:lnTo>
                <a:lnTo>
                  <a:pt x="1132631" y="337567"/>
                </a:lnTo>
                <a:lnTo>
                  <a:pt x="1094812" y="313339"/>
                </a:lnTo>
                <a:lnTo>
                  <a:pt x="1056438" y="289915"/>
                </a:lnTo>
                <a:lnTo>
                  <a:pt x="1017521" y="267307"/>
                </a:lnTo>
                <a:lnTo>
                  <a:pt x="978074" y="245528"/>
                </a:lnTo>
                <a:lnTo>
                  <a:pt x="938108" y="224589"/>
                </a:lnTo>
                <a:lnTo>
                  <a:pt x="897634" y="204501"/>
                </a:lnTo>
                <a:lnTo>
                  <a:pt x="856666" y="185278"/>
                </a:lnTo>
                <a:lnTo>
                  <a:pt x="815214" y="166931"/>
                </a:lnTo>
                <a:lnTo>
                  <a:pt x="773290" y="149471"/>
                </a:lnTo>
                <a:lnTo>
                  <a:pt x="730908" y="132911"/>
                </a:lnTo>
                <a:lnTo>
                  <a:pt x="688077" y="117262"/>
                </a:lnTo>
                <a:lnTo>
                  <a:pt x="644811" y="102537"/>
                </a:lnTo>
                <a:lnTo>
                  <a:pt x="601121" y="88747"/>
                </a:lnTo>
                <a:lnTo>
                  <a:pt x="557020" y="75904"/>
                </a:lnTo>
                <a:lnTo>
                  <a:pt x="512518" y="64020"/>
                </a:lnTo>
                <a:lnTo>
                  <a:pt x="467628" y="53107"/>
                </a:lnTo>
                <a:lnTo>
                  <a:pt x="422362" y="43178"/>
                </a:lnTo>
                <a:lnTo>
                  <a:pt x="376732" y="34242"/>
                </a:lnTo>
                <a:lnTo>
                  <a:pt x="330749" y="26314"/>
                </a:lnTo>
                <a:lnTo>
                  <a:pt x="284425" y="19404"/>
                </a:lnTo>
                <a:lnTo>
                  <a:pt x="237773" y="13524"/>
                </a:lnTo>
                <a:lnTo>
                  <a:pt x="190804" y="8687"/>
                </a:lnTo>
                <a:lnTo>
                  <a:pt x="143531" y="4904"/>
                </a:lnTo>
                <a:lnTo>
                  <a:pt x="95964" y="2187"/>
                </a:lnTo>
                <a:lnTo>
                  <a:pt x="48116" y="548"/>
                </a:lnTo>
                <a:lnTo>
                  <a:pt x="0" y="0"/>
                </a:lnTo>
                <a:close/>
              </a:path>
            </a:pathLst>
          </a:custGeom>
          <a:solidFill>
            <a:srgbClr val="A4A4A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0" name="Google Shape;390;p25"/>
          <p:cNvSpPr txBox="1"/>
          <p:nvPr/>
        </p:nvSpPr>
        <p:spPr>
          <a:xfrm>
            <a:off x="6018276" y="3019425"/>
            <a:ext cx="1293495" cy="442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170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MANERAS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170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TRABAJAR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25"/>
          <p:cNvSpPr/>
          <p:nvPr/>
        </p:nvSpPr>
        <p:spPr>
          <a:xfrm>
            <a:off x="5885179" y="4071620"/>
            <a:ext cx="2067560" cy="2067560"/>
          </a:xfrm>
          <a:custGeom>
            <a:rect b="b" l="l" r="r" t="t"/>
            <a:pathLst>
              <a:path extrusionOk="0" h="2067560" w="2067559">
                <a:moveTo>
                  <a:pt x="2067560" y="0"/>
                </a:moveTo>
                <a:lnTo>
                  <a:pt x="0" y="0"/>
                </a:lnTo>
                <a:lnTo>
                  <a:pt x="0" y="2067559"/>
                </a:lnTo>
                <a:lnTo>
                  <a:pt x="48116" y="2067011"/>
                </a:lnTo>
                <a:lnTo>
                  <a:pt x="95964" y="2065372"/>
                </a:lnTo>
                <a:lnTo>
                  <a:pt x="143531" y="2062655"/>
                </a:lnTo>
                <a:lnTo>
                  <a:pt x="190804" y="2058872"/>
                </a:lnTo>
                <a:lnTo>
                  <a:pt x="237773" y="2054035"/>
                </a:lnTo>
                <a:lnTo>
                  <a:pt x="284425" y="2048155"/>
                </a:lnTo>
                <a:lnTo>
                  <a:pt x="330749" y="2041245"/>
                </a:lnTo>
                <a:lnTo>
                  <a:pt x="376732" y="2033317"/>
                </a:lnTo>
                <a:lnTo>
                  <a:pt x="422362" y="2024381"/>
                </a:lnTo>
                <a:lnTo>
                  <a:pt x="467628" y="2014452"/>
                </a:lnTo>
                <a:lnTo>
                  <a:pt x="512518" y="2003539"/>
                </a:lnTo>
                <a:lnTo>
                  <a:pt x="557020" y="1991655"/>
                </a:lnTo>
                <a:lnTo>
                  <a:pt x="601121" y="1978812"/>
                </a:lnTo>
                <a:lnTo>
                  <a:pt x="644811" y="1965022"/>
                </a:lnTo>
                <a:lnTo>
                  <a:pt x="688077" y="1950297"/>
                </a:lnTo>
                <a:lnTo>
                  <a:pt x="730908" y="1934648"/>
                </a:lnTo>
                <a:lnTo>
                  <a:pt x="773290" y="1918088"/>
                </a:lnTo>
                <a:lnTo>
                  <a:pt x="815214" y="1900628"/>
                </a:lnTo>
                <a:lnTo>
                  <a:pt x="856666" y="1882281"/>
                </a:lnTo>
                <a:lnTo>
                  <a:pt x="897634" y="1863058"/>
                </a:lnTo>
                <a:lnTo>
                  <a:pt x="938108" y="1842970"/>
                </a:lnTo>
                <a:lnTo>
                  <a:pt x="978074" y="1822031"/>
                </a:lnTo>
                <a:lnTo>
                  <a:pt x="1017521" y="1800252"/>
                </a:lnTo>
                <a:lnTo>
                  <a:pt x="1056438" y="1777644"/>
                </a:lnTo>
                <a:lnTo>
                  <a:pt x="1094812" y="1754220"/>
                </a:lnTo>
                <a:lnTo>
                  <a:pt x="1132631" y="1729992"/>
                </a:lnTo>
                <a:lnTo>
                  <a:pt x="1169884" y="1704971"/>
                </a:lnTo>
                <a:lnTo>
                  <a:pt x="1206558" y="1679170"/>
                </a:lnTo>
                <a:lnTo>
                  <a:pt x="1242642" y="1652599"/>
                </a:lnTo>
                <a:lnTo>
                  <a:pt x="1278123" y="1625272"/>
                </a:lnTo>
                <a:lnTo>
                  <a:pt x="1312991" y="1597200"/>
                </a:lnTo>
                <a:lnTo>
                  <a:pt x="1347232" y="1568395"/>
                </a:lnTo>
                <a:lnTo>
                  <a:pt x="1380836" y="1538869"/>
                </a:lnTo>
                <a:lnTo>
                  <a:pt x="1413790" y="1508633"/>
                </a:lnTo>
                <a:lnTo>
                  <a:pt x="1446082" y="1477700"/>
                </a:lnTo>
                <a:lnTo>
                  <a:pt x="1477700" y="1446082"/>
                </a:lnTo>
                <a:lnTo>
                  <a:pt x="1508633" y="1413790"/>
                </a:lnTo>
                <a:lnTo>
                  <a:pt x="1538869" y="1380836"/>
                </a:lnTo>
                <a:lnTo>
                  <a:pt x="1568395" y="1347232"/>
                </a:lnTo>
                <a:lnTo>
                  <a:pt x="1597200" y="1312991"/>
                </a:lnTo>
                <a:lnTo>
                  <a:pt x="1625272" y="1278123"/>
                </a:lnTo>
                <a:lnTo>
                  <a:pt x="1652599" y="1242642"/>
                </a:lnTo>
                <a:lnTo>
                  <a:pt x="1679170" y="1206558"/>
                </a:lnTo>
                <a:lnTo>
                  <a:pt x="1704971" y="1169884"/>
                </a:lnTo>
                <a:lnTo>
                  <a:pt x="1729992" y="1132631"/>
                </a:lnTo>
                <a:lnTo>
                  <a:pt x="1754220" y="1094812"/>
                </a:lnTo>
                <a:lnTo>
                  <a:pt x="1777644" y="1056438"/>
                </a:lnTo>
                <a:lnTo>
                  <a:pt x="1800252" y="1017521"/>
                </a:lnTo>
                <a:lnTo>
                  <a:pt x="1822031" y="978074"/>
                </a:lnTo>
                <a:lnTo>
                  <a:pt x="1842970" y="938108"/>
                </a:lnTo>
                <a:lnTo>
                  <a:pt x="1863058" y="897634"/>
                </a:lnTo>
                <a:lnTo>
                  <a:pt x="1882281" y="856666"/>
                </a:lnTo>
                <a:lnTo>
                  <a:pt x="1900628" y="815214"/>
                </a:lnTo>
                <a:lnTo>
                  <a:pt x="1918088" y="773290"/>
                </a:lnTo>
                <a:lnTo>
                  <a:pt x="1934648" y="730908"/>
                </a:lnTo>
                <a:lnTo>
                  <a:pt x="1950297" y="688077"/>
                </a:lnTo>
                <a:lnTo>
                  <a:pt x="1965022" y="644811"/>
                </a:lnTo>
                <a:lnTo>
                  <a:pt x="1978812" y="601121"/>
                </a:lnTo>
                <a:lnTo>
                  <a:pt x="1991655" y="557020"/>
                </a:lnTo>
                <a:lnTo>
                  <a:pt x="2003539" y="512518"/>
                </a:lnTo>
                <a:lnTo>
                  <a:pt x="2014452" y="467628"/>
                </a:lnTo>
                <a:lnTo>
                  <a:pt x="2024381" y="422362"/>
                </a:lnTo>
                <a:lnTo>
                  <a:pt x="2033317" y="376732"/>
                </a:lnTo>
                <a:lnTo>
                  <a:pt x="2041245" y="330749"/>
                </a:lnTo>
                <a:lnTo>
                  <a:pt x="2048155" y="284425"/>
                </a:lnTo>
                <a:lnTo>
                  <a:pt x="2054035" y="237773"/>
                </a:lnTo>
                <a:lnTo>
                  <a:pt x="2058872" y="190804"/>
                </a:lnTo>
                <a:lnTo>
                  <a:pt x="2062655" y="143531"/>
                </a:lnTo>
                <a:lnTo>
                  <a:pt x="2065372" y="95964"/>
                </a:lnTo>
                <a:lnTo>
                  <a:pt x="2067011" y="48116"/>
                </a:lnTo>
                <a:lnTo>
                  <a:pt x="2067560" y="0"/>
                </a:lnTo>
                <a:close/>
              </a:path>
            </a:pathLst>
          </a:custGeom>
          <a:solidFill>
            <a:srgbClr val="99AB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2" name="Google Shape;392;p25"/>
          <p:cNvSpPr txBox="1"/>
          <p:nvPr/>
        </p:nvSpPr>
        <p:spPr>
          <a:xfrm>
            <a:off x="6018276" y="4474781"/>
            <a:ext cx="1219835" cy="6489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575">
            <a:noAutofit/>
          </a:bodyPr>
          <a:lstStyle/>
          <a:p>
            <a:pPr indent="0" lvl="0" marL="12700" marR="5080" rtl="0" algn="l">
              <a:lnSpc>
                <a:spcPct val="95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MANERAS DE  VIVIR EN EL  MUNDO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25"/>
          <p:cNvSpPr/>
          <p:nvPr/>
        </p:nvSpPr>
        <p:spPr>
          <a:xfrm>
            <a:off x="3736340" y="4071620"/>
            <a:ext cx="2067560" cy="2067560"/>
          </a:xfrm>
          <a:custGeom>
            <a:rect b="b" l="l" r="r" t="t"/>
            <a:pathLst>
              <a:path extrusionOk="0" h="2067560" w="2067560">
                <a:moveTo>
                  <a:pt x="2067560" y="0"/>
                </a:moveTo>
                <a:lnTo>
                  <a:pt x="0" y="0"/>
                </a:lnTo>
                <a:lnTo>
                  <a:pt x="548" y="48116"/>
                </a:lnTo>
                <a:lnTo>
                  <a:pt x="2187" y="95964"/>
                </a:lnTo>
                <a:lnTo>
                  <a:pt x="4904" y="143531"/>
                </a:lnTo>
                <a:lnTo>
                  <a:pt x="8687" y="190804"/>
                </a:lnTo>
                <a:lnTo>
                  <a:pt x="13524" y="237773"/>
                </a:lnTo>
                <a:lnTo>
                  <a:pt x="19404" y="284425"/>
                </a:lnTo>
                <a:lnTo>
                  <a:pt x="26314" y="330749"/>
                </a:lnTo>
                <a:lnTo>
                  <a:pt x="34242" y="376732"/>
                </a:lnTo>
                <a:lnTo>
                  <a:pt x="43178" y="422362"/>
                </a:lnTo>
                <a:lnTo>
                  <a:pt x="53107" y="467628"/>
                </a:lnTo>
                <a:lnTo>
                  <a:pt x="64020" y="512518"/>
                </a:lnTo>
                <a:lnTo>
                  <a:pt x="75904" y="557020"/>
                </a:lnTo>
                <a:lnTo>
                  <a:pt x="88747" y="601121"/>
                </a:lnTo>
                <a:lnTo>
                  <a:pt x="102537" y="644811"/>
                </a:lnTo>
                <a:lnTo>
                  <a:pt x="117262" y="688077"/>
                </a:lnTo>
                <a:lnTo>
                  <a:pt x="132911" y="730908"/>
                </a:lnTo>
                <a:lnTo>
                  <a:pt x="149471" y="773290"/>
                </a:lnTo>
                <a:lnTo>
                  <a:pt x="166931" y="815214"/>
                </a:lnTo>
                <a:lnTo>
                  <a:pt x="185278" y="856666"/>
                </a:lnTo>
                <a:lnTo>
                  <a:pt x="204501" y="897634"/>
                </a:lnTo>
                <a:lnTo>
                  <a:pt x="224589" y="938108"/>
                </a:lnTo>
                <a:lnTo>
                  <a:pt x="245528" y="978074"/>
                </a:lnTo>
                <a:lnTo>
                  <a:pt x="267307" y="1017521"/>
                </a:lnTo>
                <a:lnTo>
                  <a:pt x="289915" y="1056438"/>
                </a:lnTo>
                <a:lnTo>
                  <a:pt x="313339" y="1094812"/>
                </a:lnTo>
                <a:lnTo>
                  <a:pt x="337567" y="1132631"/>
                </a:lnTo>
                <a:lnTo>
                  <a:pt x="362588" y="1169884"/>
                </a:lnTo>
                <a:lnTo>
                  <a:pt x="388389" y="1206558"/>
                </a:lnTo>
                <a:lnTo>
                  <a:pt x="414960" y="1242642"/>
                </a:lnTo>
                <a:lnTo>
                  <a:pt x="442287" y="1278123"/>
                </a:lnTo>
                <a:lnTo>
                  <a:pt x="470359" y="1312991"/>
                </a:lnTo>
                <a:lnTo>
                  <a:pt x="499164" y="1347232"/>
                </a:lnTo>
                <a:lnTo>
                  <a:pt x="528690" y="1380836"/>
                </a:lnTo>
                <a:lnTo>
                  <a:pt x="558926" y="1413790"/>
                </a:lnTo>
                <a:lnTo>
                  <a:pt x="589859" y="1446082"/>
                </a:lnTo>
                <a:lnTo>
                  <a:pt x="621477" y="1477700"/>
                </a:lnTo>
                <a:lnTo>
                  <a:pt x="653769" y="1508633"/>
                </a:lnTo>
                <a:lnTo>
                  <a:pt x="686723" y="1538869"/>
                </a:lnTo>
                <a:lnTo>
                  <a:pt x="720327" y="1568395"/>
                </a:lnTo>
                <a:lnTo>
                  <a:pt x="754568" y="1597200"/>
                </a:lnTo>
                <a:lnTo>
                  <a:pt x="789436" y="1625272"/>
                </a:lnTo>
                <a:lnTo>
                  <a:pt x="824917" y="1652599"/>
                </a:lnTo>
                <a:lnTo>
                  <a:pt x="861001" y="1679170"/>
                </a:lnTo>
                <a:lnTo>
                  <a:pt x="897675" y="1704971"/>
                </a:lnTo>
                <a:lnTo>
                  <a:pt x="934928" y="1729992"/>
                </a:lnTo>
                <a:lnTo>
                  <a:pt x="972747" y="1754220"/>
                </a:lnTo>
                <a:lnTo>
                  <a:pt x="1011121" y="1777644"/>
                </a:lnTo>
                <a:lnTo>
                  <a:pt x="1050038" y="1800252"/>
                </a:lnTo>
                <a:lnTo>
                  <a:pt x="1089485" y="1822031"/>
                </a:lnTo>
                <a:lnTo>
                  <a:pt x="1129451" y="1842970"/>
                </a:lnTo>
                <a:lnTo>
                  <a:pt x="1169925" y="1863058"/>
                </a:lnTo>
                <a:lnTo>
                  <a:pt x="1210893" y="1882281"/>
                </a:lnTo>
                <a:lnTo>
                  <a:pt x="1252345" y="1900628"/>
                </a:lnTo>
                <a:lnTo>
                  <a:pt x="1294269" y="1918088"/>
                </a:lnTo>
                <a:lnTo>
                  <a:pt x="1336651" y="1934648"/>
                </a:lnTo>
                <a:lnTo>
                  <a:pt x="1379482" y="1950297"/>
                </a:lnTo>
                <a:lnTo>
                  <a:pt x="1422748" y="1965022"/>
                </a:lnTo>
                <a:lnTo>
                  <a:pt x="1466438" y="1978812"/>
                </a:lnTo>
                <a:lnTo>
                  <a:pt x="1510539" y="1991655"/>
                </a:lnTo>
                <a:lnTo>
                  <a:pt x="1555041" y="2003539"/>
                </a:lnTo>
                <a:lnTo>
                  <a:pt x="1599931" y="2014452"/>
                </a:lnTo>
                <a:lnTo>
                  <a:pt x="1645197" y="2024381"/>
                </a:lnTo>
                <a:lnTo>
                  <a:pt x="1690827" y="2033317"/>
                </a:lnTo>
                <a:lnTo>
                  <a:pt x="1736810" y="2041245"/>
                </a:lnTo>
                <a:lnTo>
                  <a:pt x="1783134" y="2048155"/>
                </a:lnTo>
                <a:lnTo>
                  <a:pt x="1829786" y="2054035"/>
                </a:lnTo>
                <a:lnTo>
                  <a:pt x="1876755" y="2058872"/>
                </a:lnTo>
                <a:lnTo>
                  <a:pt x="1924028" y="2062655"/>
                </a:lnTo>
                <a:lnTo>
                  <a:pt x="1971595" y="2065372"/>
                </a:lnTo>
                <a:lnTo>
                  <a:pt x="2019443" y="2067011"/>
                </a:lnTo>
                <a:lnTo>
                  <a:pt x="2067560" y="2067559"/>
                </a:lnTo>
                <a:lnTo>
                  <a:pt x="2067560" y="0"/>
                </a:lnTo>
                <a:close/>
              </a:path>
            </a:pathLst>
          </a:custGeom>
          <a:solidFill>
            <a:srgbClr val="3C8D9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4" name="Google Shape;394;p25"/>
          <p:cNvSpPr txBox="1"/>
          <p:nvPr/>
        </p:nvSpPr>
        <p:spPr>
          <a:xfrm>
            <a:off x="4329429" y="4474781"/>
            <a:ext cx="1445895" cy="6489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575">
            <a:noAutofit/>
          </a:bodyPr>
          <a:lstStyle/>
          <a:p>
            <a:pPr indent="0" lvl="0" marL="12700" marR="5080" rtl="0" algn="l">
              <a:lnSpc>
                <a:spcPct val="95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HERRAMIENTAS  PARA  TRABAJAR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25"/>
          <p:cNvSpPr/>
          <p:nvPr/>
        </p:nvSpPr>
        <p:spPr>
          <a:xfrm>
            <a:off x="5520182" y="3632961"/>
            <a:ext cx="654050" cy="272415"/>
          </a:xfrm>
          <a:custGeom>
            <a:rect b="b" l="l" r="r" t="t"/>
            <a:pathLst>
              <a:path extrusionOk="0" h="272414" w="654050">
                <a:moveTo>
                  <a:pt x="318007" y="0"/>
                </a:moveTo>
                <a:lnTo>
                  <a:pt x="266423" y="3564"/>
                </a:lnTo>
                <a:lnTo>
                  <a:pt x="217489" y="13882"/>
                </a:lnTo>
                <a:lnTo>
                  <a:pt x="171860" y="30394"/>
                </a:lnTo>
                <a:lnTo>
                  <a:pt x="130192" y="52539"/>
                </a:lnTo>
                <a:lnTo>
                  <a:pt x="93138" y="79756"/>
                </a:lnTo>
                <a:lnTo>
                  <a:pt x="61354" y="111483"/>
                </a:lnTo>
                <a:lnTo>
                  <a:pt x="35493" y="147161"/>
                </a:lnTo>
                <a:lnTo>
                  <a:pt x="16211" y="186228"/>
                </a:lnTo>
                <a:lnTo>
                  <a:pt x="4161" y="228124"/>
                </a:lnTo>
                <a:lnTo>
                  <a:pt x="0" y="272288"/>
                </a:lnTo>
                <a:lnTo>
                  <a:pt x="77850" y="272288"/>
                </a:lnTo>
                <a:lnTo>
                  <a:pt x="83720" y="229562"/>
                </a:lnTo>
                <a:lnTo>
                  <a:pt x="100666" y="189591"/>
                </a:lnTo>
                <a:lnTo>
                  <a:pt x="127694" y="153699"/>
                </a:lnTo>
                <a:lnTo>
                  <a:pt x="163812" y="123208"/>
                </a:lnTo>
                <a:lnTo>
                  <a:pt x="208025" y="99440"/>
                </a:lnTo>
                <a:lnTo>
                  <a:pt x="253309" y="84977"/>
                </a:lnTo>
                <a:lnTo>
                  <a:pt x="299805" y="78319"/>
                </a:lnTo>
                <a:lnTo>
                  <a:pt x="540969" y="78319"/>
                </a:lnTo>
                <a:lnTo>
                  <a:pt x="539667" y="77055"/>
                </a:lnTo>
                <a:lnTo>
                  <a:pt x="502443" y="50482"/>
                </a:lnTo>
                <a:lnTo>
                  <a:pt x="460945" y="29052"/>
                </a:lnTo>
                <a:lnTo>
                  <a:pt x="415893" y="13204"/>
                </a:lnTo>
                <a:lnTo>
                  <a:pt x="368007" y="3373"/>
                </a:lnTo>
                <a:lnTo>
                  <a:pt x="318007" y="0"/>
                </a:lnTo>
                <a:close/>
              </a:path>
              <a:path extrusionOk="0" h="272414" w="654050">
                <a:moveTo>
                  <a:pt x="653795" y="183261"/>
                </a:moveTo>
                <a:lnTo>
                  <a:pt x="498220" y="183261"/>
                </a:lnTo>
                <a:lnTo>
                  <a:pt x="597153" y="272288"/>
                </a:lnTo>
                <a:lnTo>
                  <a:pt x="653795" y="183261"/>
                </a:lnTo>
                <a:close/>
              </a:path>
              <a:path extrusionOk="0" h="272414" w="654050">
                <a:moveTo>
                  <a:pt x="540969" y="78319"/>
                </a:moveTo>
                <a:lnTo>
                  <a:pt x="299805" y="78319"/>
                </a:lnTo>
                <a:lnTo>
                  <a:pt x="346215" y="79125"/>
                </a:lnTo>
                <a:lnTo>
                  <a:pt x="391239" y="87058"/>
                </a:lnTo>
                <a:lnTo>
                  <a:pt x="433578" y="101777"/>
                </a:lnTo>
                <a:lnTo>
                  <a:pt x="471933" y="122943"/>
                </a:lnTo>
                <a:lnTo>
                  <a:pt x="505005" y="150218"/>
                </a:lnTo>
                <a:lnTo>
                  <a:pt x="531494" y="183261"/>
                </a:lnTo>
                <a:lnTo>
                  <a:pt x="618489" y="183261"/>
                </a:lnTo>
                <a:lnTo>
                  <a:pt x="598411" y="143882"/>
                </a:lnTo>
                <a:lnTo>
                  <a:pt x="571896" y="108334"/>
                </a:lnTo>
                <a:lnTo>
                  <a:pt x="540969" y="78319"/>
                </a:lnTo>
                <a:close/>
              </a:path>
            </a:pathLst>
          </a:custGeom>
          <a:solidFill>
            <a:srgbClr val="F8D6C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6" name="Google Shape;396;p25"/>
          <p:cNvSpPr/>
          <p:nvPr/>
        </p:nvSpPr>
        <p:spPr>
          <a:xfrm>
            <a:off x="5502402" y="4144009"/>
            <a:ext cx="654050" cy="272415"/>
          </a:xfrm>
          <a:custGeom>
            <a:rect b="b" l="l" r="r" t="t"/>
            <a:pathLst>
              <a:path extrusionOk="0" h="272414" w="654050">
                <a:moveTo>
                  <a:pt x="122300" y="89026"/>
                </a:moveTo>
                <a:lnTo>
                  <a:pt x="35306" y="89026"/>
                </a:lnTo>
                <a:lnTo>
                  <a:pt x="55384" y="128405"/>
                </a:lnTo>
                <a:lnTo>
                  <a:pt x="81899" y="163953"/>
                </a:lnTo>
                <a:lnTo>
                  <a:pt x="114128" y="195232"/>
                </a:lnTo>
                <a:lnTo>
                  <a:pt x="151352" y="221805"/>
                </a:lnTo>
                <a:lnTo>
                  <a:pt x="192850" y="243235"/>
                </a:lnTo>
                <a:lnTo>
                  <a:pt x="237902" y="259083"/>
                </a:lnTo>
                <a:lnTo>
                  <a:pt x="285788" y="268914"/>
                </a:lnTo>
                <a:lnTo>
                  <a:pt x="335788" y="272288"/>
                </a:lnTo>
                <a:lnTo>
                  <a:pt x="387372" y="268723"/>
                </a:lnTo>
                <a:lnTo>
                  <a:pt x="436306" y="258405"/>
                </a:lnTo>
                <a:lnTo>
                  <a:pt x="481935" y="241893"/>
                </a:lnTo>
                <a:lnTo>
                  <a:pt x="523603" y="219748"/>
                </a:lnTo>
                <a:lnTo>
                  <a:pt x="558701" y="193968"/>
                </a:lnTo>
                <a:lnTo>
                  <a:pt x="353990" y="193968"/>
                </a:lnTo>
                <a:lnTo>
                  <a:pt x="307580" y="193162"/>
                </a:lnTo>
                <a:lnTo>
                  <a:pt x="262556" y="185229"/>
                </a:lnTo>
                <a:lnTo>
                  <a:pt x="220217" y="170510"/>
                </a:lnTo>
                <a:lnTo>
                  <a:pt x="181862" y="149344"/>
                </a:lnTo>
                <a:lnTo>
                  <a:pt x="148790" y="122069"/>
                </a:lnTo>
                <a:lnTo>
                  <a:pt x="122300" y="89026"/>
                </a:lnTo>
                <a:close/>
              </a:path>
              <a:path extrusionOk="0" h="272414" w="654050">
                <a:moveTo>
                  <a:pt x="653796" y="0"/>
                </a:moveTo>
                <a:lnTo>
                  <a:pt x="575945" y="0"/>
                </a:lnTo>
                <a:lnTo>
                  <a:pt x="570075" y="42725"/>
                </a:lnTo>
                <a:lnTo>
                  <a:pt x="553129" y="82696"/>
                </a:lnTo>
                <a:lnTo>
                  <a:pt x="526101" y="118588"/>
                </a:lnTo>
                <a:lnTo>
                  <a:pt x="489983" y="149079"/>
                </a:lnTo>
                <a:lnTo>
                  <a:pt x="445770" y="172846"/>
                </a:lnTo>
                <a:lnTo>
                  <a:pt x="400486" y="187310"/>
                </a:lnTo>
                <a:lnTo>
                  <a:pt x="353990" y="193968"/>
                </a:lnTo>
                <a:lnTo>
                  <a:pt x="558701" y="193968"/>
                </a:lnTo>
                <a:lnTo>
                  <a:pt x="592441" y="160804"/>
                </a:lnTo>
                <a:lnTo>
                  <a:pt x="618302" y="125126"/>
                </a:lnTo>
                <a:lnTo>
                  <a:pt x="637584" y="86059"/>
                </a:lnTo>
                <a:lnTo>
                  <a:pt x="649634" y="44163"/>
                </a:lnTo>
                <a:lnTo>
                  <a:pt x="653796" y="0"/>
                </a:lnTo>
                <a:close/>
              </a:path>
              <a:path extrusionOk="0" h="272414" w="654050">
                <a:moveTo>
                  <a:pt x="56642" y="0"/>
                </a:moveTo>
                <a:lnTo>
                  <a:pt x="0" y="89026"/>
                </a:lnTo>
                <a:lnTo>
                  <a:pt x="155575" y="89026"/>
                </a:lnTo>
                <a:lnTo>
                  <a:pt x="56642" y="0"/>
                </a:lnTo>
                <a:close/>
              </a:path>
            </a:pathLst>
          </a:custGeom>
          <a:solidFill>
            <a:srgbClr val="F8D6C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7" name="Google Shape;397;p25"/>
          <p:cNvSpPr/>
          <p:nvPr/>
        </p:nvSpPr>
        <p:spPr>
          <a:xfrm>
            <a:off x="7288530" y="2896870"/>
            <a:ext cx="2171700" cy="0"/>
          </a:xfrm>
          <a:custGeom>
            <a:rect b="b" l="l" r="r" t="t"/>
            <a:pathLst>
              <a:path extrusionOk="0" h="120000" w="2171700">
                <a:moveTo>
                  <a:pt x="0" y="0"/>
                </a:moveTo>
                <a:lnTo>
                  <a:pt x="2171700" y="0"/>
                </a:lnTo>
              </a:path>
            </a:pathLst>
          </a:custGeom>
          <a:noFill/>
          <a:ln cap="flat" cmpd="sng" w="9525">
            <a:solidFill>
              <a:srgbClr val="A4A4A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8" name="Google Shape;398;p25"/>
          <p:cNvSpPr/>
          <p:nvPr/>
        </p:nvSpPr>
        <p:spPr>
          <a:xfrm>
            <a:off x="7397750" y="4337050"/>
            <a:ext cx="2919730" cy="0"/>
          </a:xfrm>
          <a:custGeom>
            <a:rect b="b" l="l" r="r" t="t"/>
            <a:pathLst>
              <a:path extrusionOk="0" h="120000" w="2919729">
                <a:moveTo>
                  <a:pt x="0" y="0"/>
                </a:moveTo>
                <a:lnTo>
                  <a:pt x="2919476" y="0"/>
                </a:lnTo>
              </a:path>
            </a:pathLst>
          </a:custGeom>
          <a:noFill/>
          <a:ln cap="flat" cmpd="sng" w="9525">
            <a:solidFill>
              <a:srgbClr val="99AB2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9" name="Google Shape;399;p25"/>
          <p:cNvSpPr/>
          <p:nvPr/>
        </p:nvSpPr>
        <p:spPr>
          <a:xfrm>
            <a:off x="1764029" y="4908550"/>
            <a:ext cx="2150745" cy="0"/>
          </a:xfrm>
          <a:custGeom>
            <a:rect b="b" l="l" r="r" t="t"/>
            <a:pathLst>
              <a:path extrusionOk="0" h="120000" w="2150745">
                <a:moveTo>
                  <a:pt x="0" y="0"/>
                </a:moveTo>
                <a:lnTo>
                  <a:pt x="2150236" y="0"/>
                </a:lnTo>
              </a:path>
            </a:pathLst>
          </a:custGeom>
          <a:noFill/>
          <a:ln cap="flat" cmpd="sng" w="9525">
            <a:solidFill>
              <a:srgbClr val="3C8D9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0" name="Google Shape;400;p25"/>
          <p:cNvSpPr/>
          <p:nvPr/>
        </p:nvSpPr>
        <p:spPr>
          <a:xfrm>
            <a:off x="1774189" y="2889250"/>
            <a:ext cx="2640965" cy="9525"/>
          </a:xfrm>
          <a:custGeom>
            <a:rect b="b" l="l" r="r" t="t"/>
            <a:pathLst>
              <a:path extrusionOk="0" h="9525" w="2640965">
                <a:moveTo>
                  <a:pt x="0" y="0"/>
                </a:moveTo>
                <a:lnTo>
                  <a:pt x="2640838" y="9525"/>
                </a:lnTo>
              </a:path>
            </a:pathLst>
          </a:custGeom>
          <a:noFill/>
          <a:ln cap="flat" cmpd="sng" w="9525">
            <a:solidFill>
              <a:srgbClr val="80386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1" name="Google Shape;401;p25"/>
          <p:cNvSpPr/>
          <p:nvPr/>
        </p:nvSpPr>
        <p:spPr>
          <a:xfrm>
            <a:off x="2145029" y="637920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7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2" name="Google Shape;402;p25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26"/>
          <p:cNvSpPr/>
          <p:nvPr/>
        </p:nvSpPr>
        <p:spPr>
          <a:xfrm>
            <a:off x="2145029" y="638682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8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8" name="Google Shape;408;p26"/>
          <p:cNvSpPr txBox="1"/>
          <p:nvPr>
            <p:ph type="title"/>
          </p:nvPr>
        </p:nvSpPr>
        <p:spPr>
          <a:xfrm>
            <a:off x="76875" y="546350"/>
            <a:ext cx="121152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/>
              <a:t>   DESARROLLAR PROYECTOS INTERDISCIPLINARIOS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26"/>
          <p:cNvSpPr/>
          <p:nvPr/>
        </p:nvSpPr>
        <p:spPr>
          <a:xfrm rot="206197">
            <a:off x="2643494" y="4651295"/>
            <a:ext cx="7182600" cy="2018870"/>
          </a:xfrm>
          <a:custGeom>
            <a:rect b="b" l="l" r="r" t="t"/>
            <a:pathLst>
              <a:path extrusionOk="0" h="4241800" w="7487920">
                <a:moveTo>
                  <a:pt x="5367020" y="0"/>
                </a:moveTo>
                <a:lnTo>
                  <a:pt x="5367020" y="1060450"/>
                </a:lnTo>
                <a:lnTo>
                  <a:pt x="0" y="1060450"/>
                </a:lnTo>
                <a:lnTo>
                  <a:pt x="0" y="3181350"/>
                </a:lnTo>
                <a:lnTo>
                  <a:pt x="5367020" y="3181350"/>
                </a:lnTo>
                <a:lnTo>
                  <a:pt x="5367020" y="4241800"/>
                </a:lnTo>
                <a:lnTo>
                  <a:pt x="7487920" y="2120900"/>
                </a:lnTo>
                <a:lnTo>
                  <a:pt x="5367020" y="0"/>
                </a:lnTo>
                <a:close/>
              </a:path>
            </a:pathLst>
          </a:custGeom>
          <a:solidFill>
            <a:srgbClr val="F8D6C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0" name="Google Shape;410;p26"/>
          <p:cNvSpPr/>
          <p:nvPr/>
        </p:nvSpPr>
        <p:spPr>
          <a:xfrm>
            <a:off x="1928500" y="3987536"/>
            <a:ext cx="1409700" cy="1527048"/>
          </a:xfrm>
          <a:custGeom>
            <a:rect b="b" l="l" r="r" t="t"/>
            <a:pathLst>
              <a:path extrusionOk="0" h="1696720" w="1409700">
                <a:moveTo>
                  <a:pt x="1174750" y="0"/>
                </a:moveTo>
                <a:lnTo>
                  <a:pt x="234950" y="0"/>
                </a:lnTo>
                <a:lnTo>
                  <a:pt x="187589" y="4771"/>
                </a:lnTo>
                <a:lnTo>
                  <a:pt x="143482" y="18458"/>
                </a:lnTo>
                <a:lnTo>
                  <a:pt x="103571" y="40116"/>
                </a:lnTo>
                <a:lnTo>
                  <a:pt x="68802" y="68802"/>
                </a:lnTo>
                <a:lnTo>
                  <a:pt x="40116" y="103571"/>
                </a:lnTo>
                <a:lnTo>
                  <a:pt x="18458" y="143482"/>
                </a:lnTo>
                <a:lnTo>
                  <a:pt x="4771" y="187589"/>
                </a:lnTo>
                <a:lnTo>
                  <a:pt x="0" y="234949"/>
                </a:lnTo>
                <a:lnTo>
                  <a:pt x="0" y="1461769"/>
                </a:lnTo>
                <a:lnTo>
                  <a:pt x="4771" y="1509130"/>
                </a:lnTo>
                <a:lnTo>
                  <a:pt x="18458" y="1553237"/>
                </a:lnTo>
                <a:lnTo>
                  <a:pt x="40116" y="1593148"/>
                </a:lnTo>
                <a:lnTo>
                  <a:pt x="68802" y="1627917"/>
                </a:lnTo>
                <a:lnTo>
                  <a:pt x="103571" y="1656603"/>
                </a:lnTo>
                <a:lnTo>
                  <a:pt x="143482" y="1678261"/>
                </a:lnTo>
                <a:lnTo>
                  <a:pt x="187589" y="1691948"/>
                </a:lnTo>
                <a:lnTo>
                  <a:pt x="234950" y="1696719"/>
                </a:lnTo>
                <a:lnTo>
                  <a:pt x="1174750" y="1696719"/>
                </a:lnTo>
                <a:lnTo>
                  <a:pt x="1222110" y="1691948"/>
                </a:lnTo>
                <a:lnTo>
                  <a:pt x="1266217" y="1678261"/>
                </a:lnTo>
                <a:lnTo>
                  <a:pt x="1306128" y="1656603"/>
                </a:lnTo>
                <a:lnTo>
                  <a:pt x="1340897" y="1627917"/>
                </a:lnTo>
                <a:lnTo>
                  <a:pt x="1369583" y="1593148"/>
                </a:lnTo>
                <a:lnTo>
                  <a:pt x="1391241" y="1553237"/>
                </a:lnTo>
                <a:lnTo>
                  <a:pt x="1404928" y="1509130"/>
                </a:lnTo>
                <a:lnTo>
                  <a:pt x="1409700" y="1461769"/>
                </a:lnTo>
                <a:lnTo>
                  <a:pt x="1409700" y="234949"/>
                </a:lnTo>
                <a:lnTo>
                  <a:pt x="1404928" y="187589"/>
                </a:lnTo>
                <a:lnTo>
                  <a:pt x="1391241" y="143482"/>
                </a:lnTo>
                <a:lnTo>
                  <a:pt x="1369583" y="103571"/>
                </a:lnTo>
                <a:lnTo>
                  <a:pt x="1340897" y="68802"/>
                </a:lnTo>
                <a:lnTo>
                  <a:pt x="1306128" y="40116"/>
                </a:lnTo>
                <a:lnTo>
                  <a:pt x="1266217" y="18458"/>
                </a:lnTo>
                <a:lnTo>
                  <a:pt x="1222110" y="4771"/>
                </a:lnTo>
                <a:lnTo>
                  <a:pt x="1174750" y="0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1" name="Google Shape;411;p26"/>
          <p:cNvSpPr/>
          <p:nvPr/>
        </p:nvSpPr>
        <p:spPr>
          <a:xfrm>
            <a:off x="1921500" y="4028701"/>
            <a:ext cx="1409700" cy="1696720"/>
          </a:xfrm>
          <a:custGeom>
            <a:rect b="b" l="l" r="r" t="t"/>
            <a:pathLst>
              <a:path extrusionOk="0" h="1696720" w="1409700">
                <a:moveTo>
                  <a:pt x="0" y="234949"/>
                </a:moveTo>
                <a:lnTo>
                  <a:pt x="4771" y="187589"/>
                </a:lnTo>
                <a:lnTo>
                  <a:pt x="18458" y="143482"/>
                </a:lnTo>
                <a:lnTo>
                  <a:pt x="40116" y="103571"/>
                </a:lnTo>
                <a:lnTo>
                  <a:pt x="68802" y="68802"/>
                </a:lnTo>
                <a:lnTo>
                  <a:pt x="103571" y="40116"/>
                </a:lnTo>
                <a:lnTo>
                  <a:pt x="143482" y="18458"/>
                </a:lnTo>
                <a:lnTo>
                  <a:pt x="187589" y="4771"/>
                </a:lnTo>
                <a:lnTo>
                  <a:pt x="234950" y="0"/>
                </a:lnTo>
                <a:lnTo>
                  <a:pt x="1174750" y="0"/>
                </a:lnTo>
                <a:lnTo>
                  <a:pt x="1222110" y="4771"/>
                </a:lnTo>
                <a:lnTo>
                  <a:pt x="1266217" y="18458"/>
                </a:lnTo>
                <a:lnTo>
                  <a:pt x="1306128" y="40116"/>
                </a:lnTo>
                <a:lnTo>
                  <a:pt x="1340897" y="68802"/>
                </a:lnTo>
                <a:lnTo>
                  <a:pt x="1369583" y="103571"/>
                </a:lnTo>
                <a:lnTo>
                  <a:pt x="1391241" y="143482"/>
                </a:lnTo>
                <a:lnTo>
                  <a:pt x="1404928" y="187589"/>
                </a:lnTo>
                <a:lnTo>
                  <a:pt x="1409700" y="234949"/>
                </a:lnTo>
                <a:lnTo>
                  <a:pt x="1409700" y="1461769"/>
                </a:lnTo>
                <a:lnTo>
                  <a:pt x="1404928" y="1509130"/>
                </a:lnTo>
                <a:lnTo>
                  <a:pt x="1391241" y="1553237"/>
                </a:lnTo>
                <a:lnTo>
                  <a:pt x="1369583" y="1593148"/>
                </a:lnTo>
                <a:lnTo>
                  <a:pt x="1340897" y="1627917"/>
                </a:lnTo>
                <a:lnTo>
                  <a:pt x="1306128" y="1656603"/>
                </a:lnTo>
                <a:lnTo>
                  <a:pt x="1266217" y="1678261"/>
                </a:lnTo>
                <a:lnTo>
                  <a:pt x="1222110" y="1691948"/>
                </a:lnTo>
                <a:lnTo>
                  <a:pt x="1174750" y="1696719"/>
                </a:lnTo>
                <a:lnTo>
                  <a:pt x="234950" y="1696719"/>
                </a:lnTo>
                <a:lnTo>
                  <a:pt x="187589" y="1691948"/>
                </a:lnTo>
                <a:lnTo>
                  <a:pt x="143482" y="1678261"/>
                </a:lnTo>
                <a:lnTo>
                  <a:pt x="103571" y="1656603"/>
                </a:lnTo>
                <a:lnTo>
                  <a:pt x="68802" y="1627917"/>
                </a:lnTo>
                <a:lnTo>
                  <a:pt x="40116" y="1593148"/>
                </a:lnTo>
                <a:lnTo>
                  <a:pt x="18458" y="1553237"/>
                </a:lnTo>
                <a:lnTo>
                  <a:pt x="4771" y="1509130"/>
                </a:lnTo>
                <a:lnTo>
                  <a:pt x="0" y="1461769"/>
                </a:lnTo>
                <a:lnTo>
                  <a:pt x="0" y="234949"/>
                </a:lnTo>
                <a:close/>
              </a:path>
            </a:pathLst>
          </a:custGeom>
          <a:noFill/>
          <a:ln cap="flat" cmpd="sng" w="127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2" name="Google Shape;412;p26"/>
          <p:cNvSpPr txBox="1"/>
          <p:nvPr/>
        </p:nvSpPr>
        <p:spPr>
          <a:xfrm>
            <a:off x="2009151" y="4243950"/>
            <a:ext cx="10875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0000">
            <a:noAutofit/>
          </a:bodyPr>
          <a:lstStyle/>
          <a:p>
            <a:pPr indent="-129538" lvl="0" marL="142240" marR="508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Problema  central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26"/>
          <p:cNvSpPr/>
          <p:nvPr/>
        </p:nvSpPr>
        <p:spPr>
          <a:xfrm>
            <a:off x="3402325" y="4028700"/>
            <a:ext cx="1409700" cy="1365860"/>
          </a:xfrm>
          <a:custGeom>
            <a:rect b="b" l="l" r="r" t="t"/>
            <a:pathLst>
              <a:path extrusionOk="0" h="1696720" w="1409700">
                <a:moveTo>
                  <a:pt x="1174750" y="0"/>
                </a:moveTo>
                <a:lnTo>
                  <a:pt x="234950" y="0"/>
                </a:lnTo>
                <a:lnTo>
                  <a:pt x="187589" y="4771"/>
                </a:lnTo>
                <a:lnTo>
                  <a:pt x="143482" y="18458"/>
                </a:lnTo>
                <a:lnTo>
                  <a:pt x="103571" y="40116"/>
                </a:lnTo>
                <a:lnTo>
                  <a:pt x="68802" y="68802"/>
                </a:lnTo>
                <a:lnTo>
                  <a:pt x="40116" y="103571"/>
                </a:lnTo>
                <a:lnTo>
                  <a:pt x="18458" y="143482"/>
                </a:lnTo>
                <a:lnTo>
                  <a:pt x="4771" y="187589"/>
                </a:lnTo>
                <a:lnTo>
                  <a:pt x="0" y="234949"/>
                </a:lnTo>
                <a:lnTo>
                  <a:pt x="0" y="1461769"/>
                </a:lnTo>
                <a:lnTo>
                  <a:pt x="4771" y="1509130"/>
                </a:lnTo>
                <a:lnTo>
                  <a:pt x="18458" y="1553237"/>
                </a:lnTo>
                <a:lnTo>
                  <a:pt x="40116" y="1593148"/>
                </a:lnTo>
                <a:lnTo>
                  <a:pt x="68802" y="1627917"/>
                </a:lnTo>
                <a:lnTo>
                  <a:pt x="103571" y="1656603"/>
                </a:lnTo>
                <a:lnTo>
                  <a:pt x="143482" y="1678261"/>
                </a:lnTo>
                <a:lnTo>
                  <a:pt x="187589" y="1691948"/>
                </a:lnTo>
                <a:lnTo>
                  <a:pt x="234950" y="1696719"/>
                </a:lnTo>
                <a:lnTo>
                  <a:pt x="1174750" y="1696719"/>
                </a:lnTo>
                <a:lnTo>
                  <a:pt x="1222110" y="1691948"/>
                </a:lnTo>
                <a:lnTo>
                  <a:pt x="1266217" y="1678261"/>
                </a:lnTo>
                <a:lnTo>
                  <a:pt x="1306128" y="1656603"/>
                </a:lnTo>
                <a:lnTo>
                  <a:pt x="1340897" y="1627917"/>
                </a:lnTo>
                <a:lnTo>
                  <a:pt x="1369583" y="1593148"/>
                </a:lnTo>
                <a:lnTo>
                  <a:pt x="1391241" y="1553237"/>
                </a:lnTo>
                <a:lnTo>
                  <a:pt x="1404928" y="1509130"/>
                </a:lnTo>
                <a:lnTo>
                  <a:pt x="1409700" y="1461769"/>
                </a:lnTo>
                <a:lnTo>
                  <a:pt x="1409700" y="234949"/>
                </a:lnTo>
                <a:lnTo>
                  <a:pt x="1404928" y="187589"/>
                </a:lnTo>
                <a:lnTo>
                  <a:pt x="1391241" y="143482"/>
                </a:lnTo>
                <a:lnTo>
                  <a:pt x="1369583" y="103571"/>
                </a:lnTo>
                <a:lnTo>
                  <a:pt x="1340897" y="68802"/>
                </a:lnTo>
                <a:lnTo>
                  <a:pt x="1306128" y="40116"/>
                </a:lnTo>
                <a:lnTo>
                  <a:pt x="1266217" y="18458"/>
                </a:lnTo>
                <a:lnTo>
                  <a:pt x="1222110" y="4771"/>
                </a:lnTo>
                <a:lnTo>
                  <a:pt x="1174750" y="0"/>
                </a:lnTo>
                <a:close/>
              </a:path>
            </a:pathLst>
          </a:custGeom>
          <a:solidFill>
            <a:srgbClr val="A4A4A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4" name="Google Shape;414;p26"/>
          <p:cNvSpPr/>
          <p:nvPr/>
        </p:nvSpPr>
        <p:spPr>
          <a:xfrm>
            <a:off x="3429004" y="4028695"/>
            <a:ext cx="1409700" cy="1696720"/>
          </a:xfrm>
          <a:custGeom>
            <a:rect b="b" l="l" r="r" t="t"/>
            <a:pathLst>
              <a:path extrusionOk="0" h="1696720" w="1409700">
                <a:moveTo>
                  <a:pt x="0" y="234949"/>
                </a:moveTo>
                <a:lnTo>
                  <a:pt x="4771" y="187589"/>
                </a:lnTo>
                <a:lnTo>
                  <a:pt x="18458" y="143482"/>
                </a:lnTo>
                <a:lnTo>
                  <a:pt x="40116" y="103571"/>
                </a:lnTo>
                <a:lnTo>
                  <a:pt x="68802" y="68802"/>
                </a:lnTo>
                <a:lnTo>
                  <a:pt x="103571" y="40116"/>
                </a:lnTo>
                <a:lnTo>
                  <a:pt x="143482" y="18458"/>
                </a:lnTo>
                <a:lnTo>
                  <a:pt x="187589" y="4771"/>
                </a:lnTo>
                <a:lnTo>
                  <a:pt x="234950" y="0"/>
                </a:lnTo>
                <a:lnTo>
                  <a:pt x="1174750" y="0"/>
                </a:lnTo>
                <a:lnTo>
                  <a:pt x="1222110" y="4771"/>
                </a:lnTo>
                <a:lnTo>
                  <a:pt x="1266217" y="18458"/>
                </a:lnTo>
                <a:lnTo>
                  <a:pt x="1306128" y="40116"/>
                </a:lnTo>
                <a:lnTo>
                  <a:pt x="1340897" y="68802"/>
                </a:lnTo>
                <a:lnTo>
                  <a:pt x="1369583" y="103571"/>
                </a:lnTo>
                <a:lnTo>
                  <a:pt x="1391241" y="143482"/>
                </a:lnTo>
                <a:lnTo>
                  <a:pt x="1404928" y="187589"/>
                </a:lnTo>
                <a:lnTo>
                  <a:pt x="1409700" y="234949"/>
                </a:lnTo>
                <a:lnTo>
                  <a:pt x="1409700" y="1461769"/>
                </a:lnTo>
                <a:lnTo>
                  <a:pt x="1404928" y="1509130"/>
                </a:lnTo>
                <a:lnTo>
                  <a:pt x="1391241" y="1553237"/>
                </a:lnTo>
                <a:lnTo>
                  <a:pt x="1369583" y="1593148"/>
                </a:lnTo>
                <a:lnTo>
                  <a:pt x="1340897" y="1627917"/>
                </a:lnTo>
                <a:lnTo>
                  <a:pt x="1306128" y="1656603"/>
                </a:lnTo>
                <a:lnTo>
                  <a:pt x="1266217" y="1678261"/>
                </a:lnTo>
                <a:lnTo>
                  <a:pt x="1222110" y="1691948"/>
                </a:lnTo>
                <a:lnTo>
                  <a:pt x="1174750" y="1696719"/>
                </a:lnTo>
                <a:lnTo>
                  <a:pt x="234950" y="1696719"/>
                </a:lnTo>
                <a:lnTo>
                  <a:pt x="187589" y="1691948"/>
                </a:lnTo>
                <a:lnTo>
                  <a:pt x="143482" y="1678261"/>
                </a:lnTo>
                <a:lnTo>
                  <a:pt x="103571" y="1656603"/>
                </a:lnTo>
                <a:lnTo>
                  <a:pt x="68802" y="1627917"/>
                </a:lnTo>
                <a:lnTo>
                  <a:pt x="40116" y="1593148"/>
                </a:lnTo>
                <a:lnTo>
                  <a:pt x="18458" y="1553237"/>
                </a:lnTo>
                <a:lnTo>
                  <a:pt x="4771" y="1509130"/>
                </a:lnTo>
                <a:lnTo>
                  <a:pt x="0" y="1461769"/>
                </a:lnTo>
                <a:lnTo>
                  <a:pt x="0" y="234949"/>
                </a:lnTo>
                <a:close/>
              </a:path>
            </a:pathLst>
          </a:custGeom>
          <a:noFill/>
          <a:ln cap="flat" cmpd="sng" w="127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5" name="Google Shape;415;p26"/>
          <p:cNvSpPr txBox="1"/>
          <p:nvPr/>
        </p:nvSpPr>
        <p:spPr>
          <a:xfrm>
            <a:off x="3425573" y="4369825"/>
            <a:ext cx="1149900" cy="2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Propósito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26"/>
          <p:cNvSpPr/>
          <p:nvPr/>
        </p:nvSpPr>
        <p:spPr>
          <a:xfrm>
            <a:off x="4883150" y="4026150"/>
            <a:ext cx="1407160" cy="1365860"/>
          </a:xfrm>
          <a:custGeom>
            <a:rect b="b" l="l" r="r" t="t"/>
            <a:pathLst>
              <a:path extrusionOk="0" h="1696720" w="1407160">
                <a:moveTo>
                  <a:pt x="1172590" y="0"/>
                </a:moveTo>
                <a:lnTo>
                  <a:pt x="234569" y="0"/>
                </a:lnTo>
                <a:lnTo>
                  <a:pt x="187297" y="4765"/>
                </a:lnTo>
                <a:lnTo>
                  <a:pt x="143267" y="18434"/>
                </a:lnTo>
                <a:lnTo>
                  <a:pt x="103423" y="40063"/>
                </a:lnTo>
                <a:lnTo>
                  <a:pt x="68707" y="68706"/>
                </a:lnTo>
                <a:lnTo>
                  <a:pt x="40063" y="103423"/>
                </a:lnTo>
                <a:lnTo>
                  <a:pt x="18434" y="143267"/>
                </a:lnTo>
                <a:lnTo>
                  <a:pt x="4765" y="187297"/>
                </a:lnTo>
                <a:lnTo>
                  <a:pt x="0" y="234568"/>
                </a:lnTo>
                <a:lnTo>
                  <a:pt x="0" y="1462150"/>
                </a:lnTo>
                <a:lnTo>
                  <a:pt x="4765" y="1509422"/>
                </a:lnTo>
                <a:lnTo>
                  <a:pt x="18434" y="1553452"/>
                </a:lnTo>
                <a:lnTo>
                  <a:pt x="40063" y="1593296"/>
                </a:lnTo>
                <a:lnTo>
                  <a:pt x="68707" y="1628013"/>
                </a:lnTo>
                <a:lnTo>
                  <a:pt x="103423" y="1656656"/>
                </a:lnTo>
                <a:lnTo>
                  <a:pt x="143267" y="1678285"/>
                </a:lnTo>
                <a:lnTo>
                  <a:pt x="187297" y="1691954"/>
                </a:lnTo>
                <a:lnTo>
                  <a:pt x="234569" y="1696719"/>
                </a:lnTo>
                <a:lnTo>
                  <a:pt x="1172590" y="1696719"/>
                </a:lnTo>
                <a:lnTo>
                  <a:pt x="1219862" y="1691954"/>
                </a:lnTo>
                <a:lnTo>
                  <a:pt x="1263892" y="1678285"/>
                </a:lnTo>
                <a:lnTo>
                  <a:pt x="1303736" y="1656656"/>
                </a:lnTo>
                <a:lnTo>
                  <a:pt x="1338452" y="1628013"/>
                </a:lnTo>
                <a:lnTo>
                  <a:pt x="1367096" y="1593296"/>
                </a:lnTo>
                <a:lnTo>
                  <a:pt x="1388725" y="1553452"/>
                </a:lnTo>
                <a:lnTo>
                  <a:pt x="1402394" y="1509422"/>
                </a:lnTo>
                <a:lnTo>
                  <a:pt x="1407160" y="1462150"/>
                </a:lnTo>
                <a:lnTo>
                  <a:pt x="1407160" y="234568"/>
                </a:lnTo>
                <a:lnTo>
                  <a:pt x="1402394" y="187297"/>
                </a:lnTo>
                <a:lnTo>
                  <a:pt x="1388725" y="143267"/>
                </a:lnTo>
                <a:lnTo>
                  <a:pt x="1367096" y="103423"/>
                </a:lnTo>
                <a:lnTo>
                  <a:pt x="1338452" y="68706"/>
                </a:lnTo>
                <a:lnTo>
                  <a:pt x="1303736" y="40063"/>
                </a:lnTo>
                <a:lnTo>
                  <a:pt x="1263892" y="18434"/>
                </a:lnTo>
                <a:lnTo>
                  <a:pt x="1219862" y="4765"/>
                </a:lnTo>
                <a:lnTo>
                  <a:pt x="117259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7" name="Google Shape;417;p26"/>
          <p:cNvSpPr/>
          <p:nvPr/>
        </p:nvSpPr>
        <p:spPr>
          <a:xfrm>
            <a:off x="4904913" y="4173420"/>
            <a:ext cx="1407160" cy="1696720"/>
          </a:xfrm>
          <a:custGeom>
            <a:rect b="b" l="l" r="r" t="t"/>
            <a:pathLst>
              <a:path extrusionOk="0" h="1696720" w="1407160">
                <a:moveTo>
                  <a:pt x="0" y="234568"/>
                </a:moveTo>
                <a:lnTo>
                  <a:pt x="4765" y="187297"/>
                </a:lnTo>
                <a:lnTo>
                  <a:pt x="18434" y="143267"/>
                </a:lnTo>
                <a:lnTo>
                  <a:pt x="40063" y="103423"/>
                </a:lnTo>
                <a:lnTo>
                  <a:pt x="68707" y="68706"/>
                </a:lnTo>
                <a:lnTo>
                  <a:pt x="103423" y="40063"/>
                </a:lnTo>
                <a:lnTo>
                  <a:pt x="143267" y="18434"/>
                </a:lnTo>
                <a:lnTo>
                  <a:pt x="187297" y="4765"/>
                </a:lnTo>
                <a:lnTo>
                  <a:pt x="234569" y="0"/>
                </a:lnTo>
                <a:lnTo>
                  <a:pt x="1172590" y="0"/>
                </a:lnTo>
                <a:lnTo>
                  <a:pt x="1219862" y="4765"/>
                </a:lnTo>
                <a:lnTo>
                  <a:pt x="1263892" y="18434"/>
                </a:lnTo>
                <a:lnTo>
                  <a:pt x="1303736" y="40063"/>
                </a:lnTo>
                <a:lnTo>
                  <a:pt x="1338452" y="68706"/>
                </a:lnTo>
                <a:lnTo>
                  <a:pt x="1367096" y="103423"/>
                </a:lnTo>
                <a:lnTo>
                  <a:pt x="1388725" y="143267"/>
                </a:lnTo>
                <a:lnTo>
                  <a:pt x="1402394" y="187297"/>
                </a:lnTo>
                <a:lnTo>
                  <a:pt x="1407160" y="234568"/>
                </a:lnTo>
                <a:lnTo>
                  <a:pt x="1407160" y="1462150"/>
                </a:lnTo>
                <a:lnTo>
                  <a:pt x="1402394" y="1509422"/>
                </a:lnTo>
                <a:lnTo>
                  <a:pt x="1388725" y="1553452"/>
                </a:lnTo>
                <a:lnTo>
                  <a:pt x="1367096" y="1593296"/>
                </a:lnTo>
                <a:lnTo>
                  <a:pt x="1338452" y="1628013"/>
                </a:lnTo>
                <a:lnTo>
                  <a:pt x="1303736" y="1656656"/>
                </a:lnTo>
                <a:lnTo>
                  <a:pt x="1263892" y="1678285"/>
                </a:lnTo>
                <a:lnTo>
                  <a:pt x="1219862" y="1691954"/>
                </a:lnTo>
                <a:lnTo>
                  <a:pt x="1172590" y="1696719"/>
                </a:lnTo>
                <a:lnTo>
                  <a:pt x="234569" y="1696719"/>
                </a:lnTo>
                <a:lnTo>
                  <a:pt x="187297" y="1691954"/>
                </a:lnTo>
                <a:lnTo>
                  <a:pt x="143267" y="1678285"/>
                </a:lnTo>
                <a:lnTo>
                  <a:pt x="103423" y="1656656"/>
                </a:lnTo>
                <a:lnTo>
                  <a:pt x="68707" y="1628013"/>
                </a:lnTo>
                <a:lnTo>
                  <a:pt x="40063" y="1593296"/>
                </a:lnTo>
                <a:lnTo>
                  <a:pt x="18434" y="1553452"/>
                </a:lnTo>
                <a:lnTo>
                  <a:pt x="4765" y="1509422"/>
                </a:lnTo>
                <a:lnTo>
                  <a:pt x="0" y="1462150"/>
                </a:lnTo>
                <a:lnTo>
                  <a:pt x="0" y="234568"/>
                </a:lnTo>
                <a:close/>
              </a:path>
            </a:pathLst>
          </a:custGeom>
          <a:noFill/>
          <a:ln cap="flat" cmpd="sng" w="127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8" name="Google Shape;418;p26"/>
          <p:cNvSpPr txBox="1"/>
          <p:nvPr/>
        </p:nvSpPr>
        <p:spPr>
          <a:xfrm>
            <a:off x="4876175" y="4030050"/>
            <a:ext cx="1447800" cy="10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0475">
            <a:noAutofit/>
          </a:bodyPr>
          <a:lstStyle/>
          <a:p>
            <a:pPr indent="2540" lvl="0" marL="12700" marR="5080" rtl="0" algn="ctr">
              <a:lnSpc>
                <a:spcPct val="91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Conocimientos  y              comprensiones</a:t>
            </a:r>
            <a:endParaRPr sz="1400">
              <a:highlight>
                <a:srgbClr val="FF00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42240" marR="131445" rtl="0" algn="ctr">
              <a:lnSpc>
                <a:spcPct val="152857"/>
              </a:lnSpc>
              <a:spcBef>
                <a:spcPts val="15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FFFF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Habilidades  Actitudes</a:t>
            </a:r>
            <a:endParaRPr sz="1400">
              <a:highlight>
                <a:srgbClr val="FF00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26"/>
          <p:cNvSpPr/>
          <p:nvPr/>
        </p:nvSpPr>
        <p:spPr>
          <a:xfrm>
            <a:off x="6361425" y="4028699"/>
            <a:ext cx="1409700" cy="1527048"/>
          </a:xfrm>
          <a:custGeom>
            <a:rect b="b" l="l" r="r" t="t"/>
            <a:pathLst>
              <a:path extrusionOk="0" h="1696720" w="1409700">
                <a:moveTo>
                  <a:pt x="1174750" y="0"/>
                </a:moveTo>
                <a:lnTo>
                  <a:pt x="234950" y="0"/>
                </a:lnTo>
                <a:lnTo>
                  <a:pt x="187589" y="4771"/>
                </a:lnTo>
                <a:lnTo>
                  <a:pt x="143482" y="18458"/>
                </a:lnTo>
                <a:lnTo>
                  <a:pt x="103571" y="40116"/>
                </a:lnTo>
                <a:lnTo>
                  <a:pt x="68802" y="68802"/>
                </a:lnTo>
                <a:lnTo>
                  <a:pt x="40116" y="103571"/>
                </a:lnTo>
                <a:lnTo>
                  <a:pt x="18458" y="143482"/>
                </a:lnTo>
                <a:lnTo>
                  <a:pt x="4771" y="187589"/>
                </a:lnTo>
                <a:lnTo>
                  <a:pt x="0" y="234949"/>
                </a:lnTo>
                <a:lnTo>
                  <a:pt x="0" y="1461769"/>
                </a:lnTo>
                <a:lnTo>
                  <a:pt x="4771" y="1509130"/>
                </a:lnTo>
                <a:lnTo>
                  <a:pt x="18458" y="1553237"/>
                </a:lnTo>
                <a:lnTo>
                  <a:pt x="40116" y="1593148"/>
                </a:lnTo>
                <a:lnTo>
                  <a:pt x="68802" y="1627917"/>
                </a:lnTo>
                <a:lnTo>
                  <a:pt x="103571" y="1656603"/>
                </a:lnTo>
                <a:lnTo>
                  <a:pt x="143482" y="1678261"/>
                </a:lnTo>
                <a:lnTo>
                  <a:pt x="187589" y="1691948"/>
                </a:lnTo>
                <a:lnTo>
                  <a:pt x="234950" y="1696719"/>
                </a:lnTo>
                <a:lnTo>
                  <a:pt x="1174750" y="1696719"/>
                </a:lnTo>
                <a:lnTo>
                  <a:pt x="1222110" y="1691948"/>
                </a:lnTo>
                <a:lnTo>
                  <a:pt x="1266217" y="1678261"/>
                </a:lnTo>
                <a:lnTo>
                  <a:pt x="1306128" y="1656603"/>
                </a:lnTo>
                <a:lnTo>
                  <a:pt x="1340897" y="1627917"/>
                </a:lnTo>
                <a:lnTo>
                  <a:pt x="1369583" y="1593148"/>
                </a:lnTo>
                <a:lnTo>
                  <a:pt x="1391241" y="1553237"/>
                </a:lnTo>
                <a:lnTo>
                  <a:pt x="1404928" y="1509130"/>
                </a:lnTo>
                <a:lnTo>
                  <a:pt x="1409700" y="1461769"/>
                </a:lnTo>
                <a:lnTo>
                  <a:pt x="1409700" y="234949"/>
                </a:lnTo>
                <a:lnTo>
                  <a:pt x="1404928" y="187589"/>
                </a:lnTo>
                <a:lnTo>
                  <a:pt x="1391241" y="143482"/>
                </a:lnTo>
                <a:lnTo>
                  <a:pt x="1369583" y="103571"/>
                </a:lnTo>
                <a:lnTo>
                  <a:pt x="1340897" y="68802"/>
                </a:lnTo>
                <a:lnTo>
                  <a:pt x="1306128" y="40116"/>
                </a:lnTo>
                <a:lnTo>
                  <a:pt x="1266217" y="18458"/>
                </a:lnTo>
                <a:lnTo>
                  <a:pt x="1222110" y="4771"/>
                </a:lnTo>
                <a:lnTo>
                  <a:pt x="1174750" y="0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0" name="Google Shape;420;p26"/>
          <p:cNvSpPr/>
          <p:nvPr/>
        </p:nvSpPr>
        <p:spPr>
          <a:xfrm>
            <a:off x="6378266" y="4028695"/>
            <a:ext cx="1409700" cy="1696720"/>
          </a:xfrm>
          <a:custGeom>
            <a:rect b="b" l="l" r="r" t="t"/>
            <a:pathLst>
              <a:path extrusionOk="0" h="1696720" w="1409700">
                <a:moveTo>
                  <a:pt x="0" y="234949"/>
                </a:moveTo>
                <a:lnTo>
                  <a:pt x="4771" y="187589"/>
                </a:lnTo>
                <a:lnTo>
                  <a:pt x="18458" y="143482"/>
                </a:lnTo>
                <a:lnTo>
                  <a:pt x="40116" y="103571"/>
                </a:lnTo>
                <a:lnTo>
                  <a:pt x="68802" y="68802"/>
                </a:lnTo>
                <a:lnTo>
                  <a:pt x="103571" y="40116"/>
                </a:lnTo>
                <a:lnTo>
                  <a:pt x="143482" y="18458"/>
                </a:lnTo>
                <a:lnTo>
                  <a:pt x="187589" y="4771"/>
                </a:lnTo>
                <a:lnTo>
                  <a:pt x="234950" y="0"/>
                </a:lnTo>
                <a:lnTo>
                  <a:pt x="1174750" y="0"/>
                </a:lnTo>
                <a:lnTo>
                  <a:pt x="1222110" y="4771"/>
                </a:lnTo>
                <a:lnTo>
                  <a:pt x="1266217" y="18458"/>
                </a:lnTo>
                <a:lnTo>
                  <a:pt x="1306128" y="40116"/>
                </a:lnTo>
                <a:lnTo>
                  <a:pt x="1340897" y="68802"/>
                </a:lnTo>
                <a:lnTo>
                  <a:pt x="1369583" y="103571"/>
                </a:lnTo>
                <a:lnTo>
                  <a:pt x="1391241" y="143482"/>
                </a:lnTo>
                <a:lnTo>
                  <a:pt x="1404928" y="187589"/>
                </a:lnTo>
                <a:lnTo>
                  <a:pt x="1409700" y="234949"/>
                </a:lnTo>
                <a:lnTo>
                  <a:pt x="1409700" y="1461769"/>
                </a:lnTo>
                <a:lnTo>
                  <a:pt x="1404928" y="1509130"/>
                </a:lnTo>
                <a:lnTo>
                  <a:pt x="1391241" y="1553237"/>
                </a:lnTo>
                <a:lnTo>
                  <a:pt x="1369583" y="1593148"/>
                </a:lnTo>
                <a:lnTo>
                  <a:pt x="1340897" y="1627917"/>
                </a:lnTo>
                <a:lnTo>
                  <a:pt x="1306128" y="1656603"/>
                </a:lnTo>
                <a:lnTo>
                  <a:pt x="1266217" y="1678261"/>
                </a:lnTo>
                <a:lnTo>
                  <a:pt x="1222110" y="1691948"/>
                </a:lnTo>
                <a:lnTo>
                  <a:pt x="1174750" y="1696719"/>
                </a:lnTo>
                <a:lnTo>
                  <a:pt x="234950" y="1696719"/>
                </a:lnTo>
                <a:lnTo>
                  <a:pt x="187589" y="1691948"/>
                </a:lnTo>
                <a:lnTo>
                  <a:pt x="143482" y="1678261"/>
                </a:lnTo>
                <a:lnTo>
                  <a:pt x="103571" y="1656603"/>
                </a:lnTo>
                <a:lnTo>
                  <a:pt x="68802" y="1627917"/>
                </a:lnTo>
                <a:lnTo>
                  <a:pt x="40116" y="1593148"/>
                </a:lnTo>
                <a:lnTo>
                  <a:pt x="18458" y="1553237"/>
                </a:lnTo>
                <a:lnTo>
                  <a:pt x="4771" y="1509130"/>
                </a:lnTo>
                <a:lnTo>
                  <a:pt x="0" y="1461769"/>
                </a:lnTo>
                <a:lnTo>
                  <a:pt x="0" y="234949"/>
                </a:lnTo>
                <a:close/>
              </a:path>
            </a:pathLst>
          </a:custGeom>
          <a:noFill/>
          <a:ln cap="flat" cmpd="sng" w="127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1" name="Google Shape;421;p26"/>
          <p:cNvSpPr txBox="1"/>
          <p:nvPr/>
        </p:nvSpPr>
        <p:spPr>
          <a:xfrm>
            <a:off x="6435127" y="4369825"/>
            <a:ext cx="1149900" cy="2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Recursos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26"/>
          <p:cNvSpPr/>
          <p:nvPr/>
        </p:nvSpPr>
        <p:spPr>
          <a:xfrm>
            <a:off x="7842250" y="4106798"/>
            <a:ext cx="1407159" cy="1285265"/>
          </a:xfrm>
          <a:custGeom>
            <a:rect b="b" l="l" r="r" t="t"/>
            <a:pathLst>
              <a:path extrusionOk="0" h="1696720" w="1407159">
                <a:moveTo>
                  <a:pt x="1172591" y="0"/>
                </a:moveTo>
                <a:lnTo>
                  <a:pt x="234569" y="0"/>
                </a:lnTo>
                <a:lnTo>
                  <a:pt x="187297" y="4765"/>
                </a:lnTo>
                <a:lnTo>
                  <a:pt x="143267" y="18434"/>
                </a:lnTo>
                <a:lnTo>
                  <a:pt x="103423" y="40063"/>
                </a:lnTo>
                <a:lnTo>
                  <a:pt x="68707" y="68706"/>
                </a:lnTo>
                <a:lnTo>
                  <a:pt x="40063" y="103423"/>
                </a:lnTo>
                <a:lnTo>
                  <a:pt x="18434" y="143267"/>
                </a:lnTo>
                <a:lnTo>
                  <a:pt x="4765" y="187297"/>
                </a:lnTo>
                <a:lnTo>
                  <a:pt x="0" y="234568"/>
                </a:lnTo>
                <a:lnTo>
                  <a:pt x="0" y="1462150"/>
                </a:lnTo>
                <a:lnTo>
                  <a:pt x="4765" y="1509422"/>
                </a:lnTo>
                <a:lnTo>
                  <a:pt x="18434" y="1553452"/>
                </a:lnTo>
                <a:lnTo>
                  <a:pt x="40063" y="1593296"/>
                </a:lnTo>
                <a:lnTo>
                  <a:pt x="68706" y="1628013"/>
                </a:lnTo>
                <a:lnTo>
                  <a:pt x="103423" y="1656656"/>
                </a:lnTo>
                <a:lnTo>
                  <a:pt x="143267" y="1678285"/>
                </a:lnTo>
                <a:lnTo>
                  <a:pt x="187297" y="1691954"/>
                </a:lnTo>
                <a:lnTo>
                  <a:pt x="234569" y="1696719"/>
                </a:lnTo>
                <a:lnTo>
                  <a:pt x="1172591" y="1696719"/>
                </a:lnTo>
                <a:lnTo>
                  <a:pt x="1219862" y="1691954"/>
                </a:lnTo>
                <a:lnTo>
                  <a:pt x="1263892" y="1678285"/>
                </a:lnTo>
                <a:lnTo>
                  <a:pt x="1303736" y="1656656"/>
                </a:lnTo>
                <a:lnTo>
                  <a:pt x="1338452" y="1628013"/>
                </a:lnTo>
                <a:lnTo>
                  <a:pt x="1367096" y="1593296"/>
                </a:lnTo>
                <a:lnTo>
                  <a:pt x="1388725" y="1553452"/>
                </a:lnTo>
                <a:lnTo>
                  <a:pt x="1402394" y="1509422"/>
                </a:lnTo>
                <a:lnTo>
                  <a:pt x="1407159" y="1462150"/>
                </a:lnTo>
                <a:lnTo>
                  <a:pt x="1407159" y="234568"/>
                </a:lnTo>
                <a:lnTo>
                  <a:pt x="1402394" y="187297"/>
                </a:lnTo>
                <a:lnTo>
                  <a:pt x="1388725" y="143267"/>
                </a:lnTo>
                <a:lnTo>
                  <a:pt x="1367096" y="103423"/>
                </a:lnTo>
                <a:lnTo>
                  <a:pt x="1338452" y="68706"/>
                </a:lnTo>
                <a:lnTo>
                  <a:pt x="1303736" y="40063"/>
                </a:lnTo>
                <a:lnTo>
                  <a:pt x="1263892" y="18434"/>
                </a:lnTo>
                <a:lnTo>
                  <a:pt x="1219862" y="4765"/>
                </a:lnTo>
                <a:lnTo>
                  <a:pt x="1172591" y="0"/>
                </a:lnTo>
                <a:close/>
              </a:path>
            </a:pathLst>
          </a:custGeom>
          <a:solidFill>
            <a:srgbClr val="6FAC4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3" name="Google Shape;423;p26"/>
          <p:cNvSpPr/>
          <p:nvPr/>
        </p:nvSpPr>
        <p:spPr>
          <a:xfrm>
            <a:off x="7923675" y="3859970"/>
            <a:ext cx="1407159" cy="1696720"/>
          </a:xfrm>
          <a:custGeom>
            <a:rect b="b" l="l" r="r" t="t"/>
            <a:pathLst>
              <a:path extrusionOk="0" h="1696720" w="1407159">
                <a:moveTo>
                  <a:pt x="0" y="234568"/>
                </a:moveTo>
                <a:lnTo>
                  <a:pt x="4765" y="187297"/>
                </a:lnTo>
                <a:lnTo>
                  <a:pt x="18434" y="143267"/>
                </a:lnTo>
                <a:lnTo>
                  <a:pt x="40063" y="103423"/>
                </a:lnTo>
                <a:lnTo>
                  <a:pt x="68707" y="68706"/>
                </a:lnTo>
                <a:lnTo>
                  <a:pt x="103423" y="40063"/>
                </a:lnTo>
                <a:lnTo>
                  <a:pt x="143267" y="18434"/>
                </a:lnTo>
                <a:lnTo>
                  <a:pt x="187297" y="4765"/>
                </a:lnTo>
                <a:lnTo>
                  <a:pt x="234569" y="0"/>
                </a:lnTo>
                <a:lnTo>
                  <a:pt x="1172591" y="0"/>
                </a:lnTo>
                <a:lnTo>
                  <a:pt x="1219862" y="4765"/>
                </a:lnTo>
                <a:lnTo>
                  <a:pt x="1263892" y="18434"/>
                </a:lnTo>
                <a:lnTo>
                  <a:pt x="1303736" y="40063"/>
                </a:lnTo>
                <a:lnTo>
                  <a:pt x="1338452" y="68706"/>
                </a:lnTo>
                <a:lnTo>
                  <a:pt x="1367096" y="103423"/>
                </a:lnTo>
                <a:lnTo>
                  <a:pt x="1388725" y="143267"/>
                </a:lnTo>
                <a:lnTo>
                  <a:pt x="1402394" y="187297"/>
                </a:lnTo>
                <a:lnTo>
                  <a:pt x="1407159" y="234568"/>
                </a:lnTo>
                <a:lnTo>
                  <a:pt x="1407159" y="1462150"/>
                </a:lnTo>
                <a:lnTo>
                  <a:pt x="1402394" y="1509422"/>
                </a:lnTo>
                <a:lnTo>
                  <a:pt x="1388725" y="1553452"/>
                </a:lnTo>
                <a:lnTo>
                  <a:pt x="1367096" y="1593296"/>
                </a:lnTo>
                <a:lnTo>
                  <a:pt x="1338452" y="1628013"/>
                </a:lnTo>
                <a:lnTo>
                  <a:pt x="1303736" y="1656656"/>
                </a:lnTo>
                <a:lnTo>
                  <a:pt x="1263892" y="1678285"/>
                </a:lnTo>
                <a:lnTo>
                  <a:pt x="1219862" y="1691954"/>
                </a:lnTo>
                <a:lnTo>
                  <a:pt x="1172591" y="1696719"/>
                </a:lnTo>
                <a:lnTo>
                  <a:pt x="234569" y="1696719"/>
                </a:lnTo>
                <a:lnTo>
                  <a:pt x="187297" y="1691954"/>
                </a:lnTo>
                <a:lnTo>
                  <a:pt x="143267" y="1678285"/>
                </a:lnTo>
                <a:lnTo>
                  <a:pt x="103423" y="1656656"/>
                </a:lnTo>
                <a:lnTo>
                  <a:pt x="68706" y="1628013"/>
                </a:lnTo>
                <a:lnTo>
                  <a:pt x="40063" y="1593296"/>
                </a:lnTo>
                <a:lnTo>
                  <a:pt x="18434" y="1553452"/>
                </a:lnTo>
                <a:lnTo>
                  <a:pt x="4765" y="1509422"/>
                </a:lnTo>
                <a:lnTo>
                  <a:pt x="0" y="1462150"/>
                </a:lnTo>
                <a:lnTo>
                  <a:pt x="0" y="234568"/>
                </a:lnTo>
                <a:close/>
              </a:path>
            </a:pathLst>
          </a:custGeom>
          <a:noFill/>
          <a:ln cap="flat" cmpd="sng" w="126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4" name="Google Shape;424;p26"/>
          <p:cNvSpPr txBox="1"/>
          <p:nvPr/>
        </p:nvSpPr>
        <p:spPr>
          <a:xfrm>
            <a:off x="7980675" y="4369825"/>
            <a:ext cx="887100" cy="2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Etapas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26"/>
          <p:cNvSpPr/>
          <p:nvPr/>
        </p:nvSpPr>
        <p:spPr>
          <a:xfrm>
            <a:off x="9320525" y="4108424"/>
            <a:ext cx="1409700" cy="1285265"/>
          </a:xfrm>
          <a:custGeom>
            <a:rect b="b" l="l" r="r" t="t"/>
            <a:pathLst>
              <a:path extrusionOk="0" h="1696720" w="1409700">
                <a:moveTo>
                  <a:pt x="1174750" y="0"/>
                </a:moveTo>
                <a:lnTo>
                  <a:pt x="234950" y="0"/>
                </a:lnTo>
                <a:lnTo>
                  <a:pt x="187589" y="4771"/>
                </a:lnTo>
                <a:lnTo>
                  <a:pt x="143482" y="18458"/>
                </a:lnTo>
                <a:lnTo>
                  <a:pt x="103571" y="40116"/>
                </a:lnTo>
                <a:lnTo>
                  <a:pt x="68802" y="68802"/>
                </a:lnTo>
                <a:lnTo>
                  <a:pt x="40116" y="103571"/>
                </a:lnTo>
                <a:lnTo>
                  <a:pt x="18458" y="143482"/>
                </a:lnTo>
                <a:lnTo>
                  <a:pt x="4771" y="187589"/>
                </a:lnTo>
                <a:lnTo>
                  <a:pt x="0" y="234949"/>
                </a:lnTo>
                <a:lnTo>
                  <a:pt x="0" y="1461769"/>
                </a:lnTo>
                <a:lnTo>
                  <a:pt x="4771" y="1509130"/>
                </a:lnTo>
                <a:lnTo>
                  <a:pt x="18458" y="1553237"/>
                </a:lnTo>
                <a:lnTo>
                  <a:pt x="40116" y="1593148"/>
                </a:lnTo>
                <a:lnTo>
                  <a:pt x="68802" y="1627917"/>
                </a:lnTo>
                <a:lnTo>
                  <a:pt x="103571" y="1656603"/>
                </a:lnTo>
                <a:lnTo>
                  <a:pt x="143482" y="1678261"/>
                </a:lnTo>
                <a:lnTo>
                  <a:pt x="187589" y="1691948"/>
                </a:lnTo>
                <a:lnTo>
                  <a:pt x="234950" y="1696719"/>
                </a:lnTo>
                <a:lnTo>
                  <a:pt x="1174750" y="1696719"/>
                </a:lnTo>
                <a:lnTo>
                  <a:pt x="1222110" y="1691948"/>
                </a:lnTo>
                <a:lnTo>
                  <a:pt x="1266217" y="1678261"/>
                </a:lnTo>
                <a:lnTo>
                  <a:pt x="1306128" y="1656603"/>
                </a:lnTo>
                <a:lnTo>
                  <a:pt x="1340897" y="1627917"/>
                </a:lnTo>
                <a:lnTo>
                  <a:pt x="1369583" y="1593148"/>
                </a:lnTo>
                <a:lnTo>
                  <a:pt x="1391241" y="1553237"/>
                </a:lnTo>
                <a:lnTo>
                  <a:pt x="1404928" y="1509130"/>
                </a:lnTo>
                <a:lnTo>
                  <a:pt x="1409700" y="1461769"/>
                </a:lnTo>
                <a:lnTo>
                  <a:pt x="1409700" y="234949"/>
                </a:lnTo>
                <a:lnTo>
                  <a:pt x="1404928" y="187589"/>
                </a:lnTo>
                <a:lnTo>
                  <a:pt x="1391241" y="143482"/>
                </a:lnTo>
                <a:lnTo>
                  <a:pt x="1369583" y="103571"/>
                </a:lnTo>
                <a:lnTo>
                  <a:pt x="1340897" y="68802"/>
                </a:lnTo>
                <a:lnTo>
                  <a:pt x="1306128" y="40116"/>
                </a:lnTo>
                <a:lnTo>
                  <a:pt x="1266217" y="18458"/>
                </a:lnTo>
                <a:lnTo>
                  <a:pt x="1222110" y="4771"/>
                </a:lnTo>
                <a:lnTo>
                  <a:pt x="1174750" y="0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6" name="Google Shape;426;p26"/>
          <p:cNvSpPr/>
          <p:nvPr/>
        </p:nvSpPr>
        <p:spPr>
          <a:xfrm>
            <a:off x="9320530" y="3859970"/>
            <a:ext cx="1409700" cy="1696720"/>
          </a:xfrm>
          <a:custGeom>
            <a:rect b="b" l="l" r="r" t="t"/>
            <a:pathLst>
              <a:path extrusionOk="0" h="1696720" w="1409700">
                <a:moveTo>
                  <a:pt x="0" y="234949"/>
                </a:moveTo>
                <a:lnTo>
                  <a:pt x="4771" y="187589"/>
                </a:lnTo>
                <a:lnTo>
                  <a:pt x="18458" y="143482"/>
                </a:lnTo>
                <a:lnTo>
                  <a:pt x="40116" y="103571"/>
                </a:lnTo>
                <a:lnTo>
                  <a:pt x="68802" y="68802"/>
                </a:lnTo>
                <a:lnTo>
                  <a:pt x="103571" y="40116"/>
                </a:lnTo>
                <a:lnTo>
                  <a:pt x="143482" y="18458"/>
                </a:lnTo>
                <a:lnTo>
                  <a:pt x="187589" y="4771"/>
                </a:lnTo>
                <a:lnTo>
                  <a:pt x="234950" y="0"/>
                </a:lnTo>
                <a:lnTo>
                  <a:pt x="1174750" y="0"/>
                </a:lnTo>
                <a:lnTo>
                  <a:pt x="1222110" y="4771"/>
                </a:lnTo>
                <a:lnTo>
                  <a:pt x="1266217" y="18458"/>
                </a:lnTo>
                <a:lnTo>
                  <a:pt x="1306128" y="40116"/>
                </a:lnTo>
                <a:lnTo>
                  <a:pt x="1340897" y="68802"/>
                </a:lnTo>
                <a:lnTo>
                  <a:pt x="1369583" y="103571"/>
                </a:lnTo>
                <a:lnTo>
                  <a:pt x="1391241" y="143482"/>
                </a:lnTo>
                <a:lnTo>
                  <a:pt x="1404928" y="187589"/>
                </a:lnTo>
                <a:lnTo>
                  <a:pt x="1409700" y="234949"/>
                </a:lnTo>
                <a:lnTo>
                  <a:pt x="1409700" y="1461769"/>
                </a:lnTo>
                <a:lnTo>
                  <a:pt x="1404928" y="1509130"/>
                </a:lnTo>
                <a:lnTo>
                  <a:pt x="1391241" y="1553237"/>
                </a:lnTo>
                <a:lnTo>
                  <a:pt x="1369583" y="1593148"/>
                </a:lnTo>
                <a:lnTo>
                  <a:pt x="1340897" y="1627917"/>
                </a:lnTo>
                <a:lnTo>
                  <a:pt x="1306128" y="1656603"/>
                </a:lnTo>
                <a:lnTo>
                  <a:pt x="1266217" y="1678261"/>
                </a:lnTo>
                <a:lnTo>
                  <a:pt x="1222110" y="1691948"/>
                </a:lnTo>
                <a:lnTo>
                  <a:pt x="1174750" y="1696719"/>
                </a:lnTo>
                <a:lnTo>
                  <a:pt x="234950" y="1696719"/>
                </a:lnTo>
                <a:lnTo>
                  <a:pt x="187589" y="1691948"/>
                </a:lnTo>
                <a:lnTo>
                  <a:pt x="143482" y="1678261"/>
                </a:lnTo>
                <a:lnTo>
                  <a:pt x="103571" y="1656603"/>
                </a:lnTo>
                <a:lnTo>
                  <a:pt x="68802" y="1627917"/>
                </a:lnTo>
                <a:lnTo>
                  <a:pt x="40116" y="1593148"/>
                </a:lnTo>
                <a:lnTo>
                  <a:pt x="18458" y="1553237"/>
                </a:lnTo>
                <a:lnTo>
                  <a:pt x="4771" y="1509130"/>
                </a:lnTo>
                <a:lnTo>
                  <a:pt x="0" y="1461769"/>
                </a:lnTo>
                <a:lnTo>
                  <a:pt x="0" y="234949"/>
                </a:lnTo>
                <a:close/>
              </a:path>
            </a:pathLst>
          </a:custGeom>
          <a:noFill/>
          <a:ln cap="flat" cmpd="sng" w="127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7" name="Google Shape;427;p26"/>
          <p:cNvSpPr txBox="1"/>
          <p:nvPr/>
        </p:nvSpPr>
        <p:spPr>
          <a:xfrm>
            <a:off x="9379853" y="4369825"/>
            <a:ext cx="1087500" cy="2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Producto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26"/>
          <p:cNvSpPr txBox="1"/>
          <p:nvPr/>
        </p:nvSpPr>
        <p:spPr>
          <a:xfrm>
            <a:off x="425725" y="1288613"/>
            <a:ext cx="11484300" cy="23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12700" marR="50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Los estudiantes pueden abordar problemas vinculados a su vida cotidiana.  </a:t>
            </a:r>
            <a:endParaRPr sz="2400"/>
          </a:p>
          <a:p>
            <a:pPr indent="0" lvl="0" marL="12700" marR="50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Pueden organizar proyectos surgidos desde sus propias inquietudes y  problemáticas.</a:t>
            </a:r>
            <a:endParaRPr sz="2400"/>
          </a:p>
          <a:p>
            <a:pPr indent="0" lvl="0" marL="12700" marR="0" rtl="0" algn="just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400"/>
              <a:t>Aborda diferentes perspectivas y áreas del conocimiento, fomentando la</a:t>
            </a:r>
            <a:endParaRPr sz="2400"/>
          </a:p>
          <a:p>
            <a:pPr indent="0" lvl="0" marL="127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interdisciplinariedad.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9"/>
          <p:cNvSpPr/>
          <p:nvPr/>
        </p:nvSpPr>
        <p:spPr>
          <a:xfrm>
            <a:off x="0" y="1470659"/>
            <a:ext cx="12192000" cy="5387340"/>
          </a:xfrm>
          <a:custGeom>
            <a:rect b="b" l="l" r="r" t="t"/>
            <a:pathLst>
              <a:path extrusionOk="0" h="5387340" w="12192000">
                <a:moveTo>
                  <a:pt x="0" y="5387340"/>
                </a:moveTo>
                <a:lnTo>
                  <a:pt x="12192000" y="5387340"/>
                </a:lnTo>
                <a:lnTo>
                  <a:pt x="12192000" y="0"/>
                </a:lnTo>
                <a:lnTo>
                  <a:pt x="0" y="0"/>
                </a:lnTo>
                <a:lnTo>
                  <a:pt x="0" y="538734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4" name="Google Shape;64;p9"/>
          <p:cNvSpPr/>
          <p:nvPr/>
        </p:nvSpPr>
        <p:spPr>
          <a:xfrm>
            <a:off x="4485640" y="2095500"/>
            <a:ext cx="3215640" cy="1234440"/>
          </a:xfrm>
          <a:custGeom>
            <a:rect b="b" l="l" r="r" t="t"/>
            <a:pathLst>
              <a:path extrusionOk="0" h="1234439" w="3215640">
                <a:moveTo>
                  <a:pt x="3215640" y="0"/>
                </a:moveTo>
                <a:lnTo>
                  <a:pt x="0" y="0"/>
                </a:lnTo>
                <a:lnTo>
                  <a:pt x="0" y="857123"/>
                </a:lnTo>
                <a:lnTo>
                  <a:pt x="1607820" y="1234439"/>
                </a:lnTo>
                <a:lnTo>
                  <a:pt x="3215640" y="857123"/>
                </a:lnTo>
                <a:lnTo>
                  <a:pt x="3215640" y="0"/>
                </a:lnTo>
                <a:close/>
              </a:path>
            </a:pathLst>
          </a:custGeom>
          <a:solidFill>
            <a:srgbClr val="80386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5" name="Google Shape;65;p9"/>
          <p:cNvSpPr/>
          <p:nvPr/>
        </p:nvSpPr>
        <p:spPr>
          <a:xfrm>
            <a:off x="4249420" y="1557019"/>
            <a:ext cx="3622039" cy="6299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6" name="Google Shape;66;p9"/>
          <p:cNvSpPr/>
          <p:nvPr/>
        </p:nvSpPr>
        <p:spPr>
          <a:xfrm>
            <a:off x="4302759" y="1572260"/>
            <a:ext cx="3515360" cy="523240"/>
          </a:xfrm>
          <a:custGeom>
            <a:rect b="b" l="l" r="r" t="t"/>
            <a:pathLst>
              <a:path extrusionOk="0" h="523239" w="3515359">
                <a:moveTo>
                  <a:pt x="1757679" y="0"/>
                </a:moveTo>
                <a:lnTo>
                  <a:pt x="0" y="523239"/>
                </a:lnTo>
                <a:lnTo>
                  <a:pt x="3515360" y="523239"/>
                </a:lnTo>
                <a:lnTo>
                  <a:pt x="1757679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7" name="Google Shape;67;p9"/>
          <p:cNvSpPr/>
          <p:nvPr/>
        </p:nvSpPr>
        <p:spPr>
          <a:xfrm>
            <a:off x="810259" y="2095500"/>
            <a:ext cx="2854960" cy="1234440"/>
          </a:xfrm>
          <a:custGeom>
            <a:rect b="b" l="l" r="r" t="t"/>
            <a:pathLst>
              <a:path extrusionOk="0" h="1234439" w="2854960">
                <a:moveTo>
                  <a:pt x="2854960" y="0"/>
                </a:moveTo>
                <a:lnTo>
                  <a:pt x="0" y="0"/>
                </a:lnTo>
                <a:lnTo>
                  <a:pt x="0" y="857123"/>
                </a:lnTo>
                <a:lnTo>
                  <a:pt x="1427480" y="1234439"/>
                </a:lnTo>
                <a:lnTo>
                  <a:pt x="2854960" y="857123"/>
                </a:lnTo>
                <a:lnTo>
                  <a:pt x="2854960" y="0"/>
                </a:lnTo>
                <a:close/>
              </a:path>
            </a:pathLst>
          </a:custGeom>
          <a:solidFill>
            <a:srgbClr val="80386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8" name="Google Shape;68;p9"/>
          <p:cNvSpPr/>
          <p:nvPr/>
        </p:nvSpPr>
        <p:spPr>
          <a:xfrm>
            <a:off x="594359" y="1557019"/>
            <a:ext cx="3230879" cy="6299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9" name="Google Shape;69;p9"/>
          <p:cNvSpPr/>
          <p:nvPr/>
        </p:nvSpPr>
        <p:spPr>
          <a:xfrm>
            <a:off x="647700" y="1572260"/>
            <a:ext cx="3124200" cy="523240"/>
          </a:xfrm>
          <a:custGeom>
            <a:rect b="b" l="l" r="r" t="t"/>
            <a:pathLst>
              <a:path extrusionOk="0" h="523239" w="3124200">
                <a:moveTo>
                  <a:pt x="1562100" y="0"/>
                </a:moveTo>
                <a:lnTo>
                  <a:pt x="0" y="523239"/>
                </a:lnTo>
                <a:lnTo>
                  <a:pt x="3124200" y="523239"/>
                </a:lnTo>
                <a:lnTo>
                  <a:pt x="1562100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640075" y="380050"/>
            <a:ext cx="10818000" cy="9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7925">
            <a:noAutofit/>
          </a:bodyPr>
          <a:lstStyle/>
          <a:p>
            <a:pPr indent="0" lvl="0" marL="12700" marR="5080" rtl="0" algn="l">
              <a:lnSpc>
                <a:spcPct val="10812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P R IN C IP IOS	D E L	P L A N	D IF E R E N C IA D O  H U M A N I S TA		C I E N T Í F I C O</a:t>
            </a:r>
            <a:endParaRPr sz="3200"/>
          </a:p>
        </p:txBody>
      </p:sp>
      <p:sp>
        <p:nvSpPr>
          <p:cNvPr id="71" name="Google Shape;71;p9"/>
          <p:cNvSpPr txBox="1"/>
          <p:nvPr/>
        </p:nvSpPr>
        <p:spPr>
          <a:xfrm>
            <a:off x="790575" y="4274350"/>
            <a:ext cx="3040500" cy="25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9"/>
          <p:cNvSpPr txBox="1"/>
          <p:nvPr/>
        </p:nvSpPr>
        <p:spPr>
          <a:xfrm>
            <a:off x="790575" y="4598593"/>
            <a:ext cx="3044100" cy="19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just">
              <a:lnSpc>
                <a:spcPct val="150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9"/>
          <p:cNvSpPr txBox="1"/>
          <p:nvPr/>
        </p:nvSpPr>
        <p:spPr>
          <a:xfrm>
            <a:off x="790575" y="5490400"/>
            <a:ext cx="3042920" cy="918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2375">
            <a:noAutofit/>
          </a:bodyPr>
          <a:lstStyle/>
          <a:p>
            <a:pPr indent="-35560" lvl="0" marL="2852420" marR="508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9"/>
          <p:cNvSpPr txBox="1"/>
          <p:nvPr/>
        </p:nvSpPr>
        <p:spPr>
          <a:xfrm>
            <a:off x="790575" y="5788659"/>
            <a:ext cx="2748915" cy="9378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150">
            <a:noAutofit/>
          </a:bodyPr>
          <a:lstStyle/>
          <a:p>
            <a:pPr indent="0" lvl="0" marL="0" marR="5080" rtl="0" algn="just">
              <a:lnSpc>
                <a:spcPct val="151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9"/>
          <p:cNvSpPr txBox="1"/>
          <p:nvPr/>
        </p:nvSpPr>
        <p:spPr>
          <a:xfrm>
            <a:off x="4462779" y="3351212"/>
            <a:ext cx="3196590" cy="29991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just">
              <a:lnSpc>
                <a:spcPct val="150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9"/>
          <p:cNvSpPr txBox="1"/>
          <p:nvPr/>
        </p:nvSpPr>
        <p:spPr>
          <a:xfrm>
            <a:off x="8337550" y="3410318"/>
            <a:ext cx="3045300" cy="34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9"/>
          <p:cNvSpPr txBox="1"/>
          <p:nvPr/>
        </p:nvSpPr>
        <p:spPr>
          <a:xfrm>
            <a:off x="8337550" y="4896739"/>
            <a:ext cx="3046730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9"/>
          <p:cNvSpPr txBox="1"/>
          <p:nvPr/>
        </p:nvSpPr>
        <p:spPr>
          <a:xfrm>
            <a:off x="8337550" y="5490400"/>
            <a:ext cx="977265" cy="918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noAutofit/>
          </a:bodyPr>
          <a:lstStyle/>
          <a:p>
            <a:pPr indent="0" lvl="0" marL="12700" marR="5080" rtl="0" algn="just">
              <a:lnSpc>
                <a:spcPct val="150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9"/>
          <p:cNvSpPr txBox="1"/>
          <p:nvPr/>
        </p:nvSpPr>
        <p:spPr>
          <a:xfrm>
            <a:off x="9371325" y="5490400"/>
            <a:ext cx="2010900" cy="12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noAutofit/>
          </a:bodyPr>
          <a:lstStyle/>
          <a:p>
            <a:pPr indent="81280" lvl="0" marL="12700" marR="5080" rtl="0" algn="just">
              <a:lnSpc>
                <a:spcPct val="150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9"/>
          <p:cNvSpPr txBox="1"/>
          <p:nvPr/>
        </p:nvSpPr>
        <p:spPr>
          <a:xfrm>
            <a:off x="9615169" y="6086347"/>
            <a:ext cx="176974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1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9"/>
          <p:cNvSpPr txBox="1"/>
          <p:nvPr/>
        </p:nvSpPr>
        <p:spPr>
          <a:xfrm>
            <a:off x="1265936" y="2436240"/>
            <a:ext cx="1942464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ELECTIVIDAD 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9"/>
          <p:cNvSpPr/>
          <p:nvPr/>
        </p:nvSpPr>
        <p:spPr>
          <a:xfrm>
            <a:off x="1069339" y="14706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3" name="Google Shape;83;p9"/>
          <p:cNvSpPr txBox="1"/>
          <p:nvPr/>
        </p:nvSpPr>
        <p:spPr>
          <a:xfrm>
            <a:off x="4643750" y="2308850"/>
            <a:ext cx="3354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106679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 R O F U N D I Z A C I Ó N	/     NO	 FRAGMENTACIÓN 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9"/>
          <p:cNvSpPr/>
          <p:nvPr/>
        </p:nvSpPr>
        <p:spPr>
          <a:xfrm>
            <a:off x="8442959" y="2095500"/>
            <a:ext cx="2854960" cy="1234440"/>
          </a:xfrm>
          <a:custGeom>
            <a:rect b="b" l="l" r="r" t="t"/>
            <a:pathLst>
              <a:path extrusionOk="0" h="1234439" w="2854959">
                <a:moveTo>
                  <a:pt x="2854960" y="0"/>
                </a:moveTo>
                <a:lnTo>
                  <a:pt x="0" y="0"/>
                </a:lnTo>
                <a:lnTo>
                  <a:pt x="0" y="857123"/>
                </a:lnTo>
                <a:lnTo>
                  <a:pt x="1427480" y="1234439"/>
                </a:lnTo>
                <a:lnTo>
                  <a:pt x="2854960" y="857123"/>
                </a:lnTo>
                <a:lnTo>
                  <a:pt x="2854960" y="0"/>
                </a:lnTo>
                <a:close/>
              </a:path>
            </a:pathLst>
          </a:custGeom>
          <a:solidFill>
            <a:srgbClr val="80386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5" name="Google Shape;85;p9"/>
          <p:cNvSpPr/>
          <p:nvPr/>
        </p:nvSpPr>
        <p:spPr>
          <a:xfrm>
            <a:off x="8227059" y="1557019"/>
            <a:ext cx="3230879" cy="6299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6" name="Google Shape;86;p9"/>
          <p:cNvSpPr/>
          <p:nvPr/>
        </p:nvSpPr>
        <p:spPr>
          <a:xfrm>
            <a:off x="8280400" y="1572260"/>
            <a:ext cx="3124200" cy="523240"/>
          </a:xfrm>
          <a:custGeom>
            <a:rect b="b" l="l" r="r" t="t"/>
            <a:pathLst>
              <a:path extrusionOk="0" h="523239" w="3124200">
                <a:moveTo>
                  <a:pt x="1562100" y="0"/>
                </a:moveTo>
                <a:lnTo>
                  <a:pt x="0" y="523239"/>
                </a:lnTo>
                <a:lnTo>
                  <a:pt x="3124200" y="523239"/>
                </a:lnTo>
                <a:lnTo>
                  <a:pt x="1562100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7" name="Google Shape;87;p9"/>
          <p:cNvSpPr txBox="1"/>
          <p:nvPr/>
        </p:nvSpPr>
        <p:spPr>
          <a:xfrm>
            <a:off x="8824976" y="2463800"/>
            <a:ext cx="2094864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EXPLORACIÓN 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7"/>
          <p:cNvSpPr/>
          <p:nvPr/>
        </p:nvSpPr>
        <p:spPr>
          <a:xfrm>
            <a:off x="1219200" y="1770379"/>
            <a:ext cx="9481820" cy="508761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4" name="Google Shape;434;p27"/>
          <p:cNvSpPr/>
          <p:nvPr/>
        </p:nvSpPr>
        <p:spPr>
          <a:xfrm>
            <a:off x="0" y="0"/>
            <a:ext cx="12192000" cy="1953260"/>
          </a:xfrm>
          <a:custGeom>
            <a:rect b="b" l="l" r="r" t="t"/>
            <a:pathLst>
              <a:path extrusionOk="0" h="1953260" w="12192000">
                <a:moveTo>
                  <a:pt x="0" y="1953260"/>
                </a:moveTo>
                <a:lnTo>
                  <a:pt x="12192000" y="1953260"/>
                </a:lnTo>
                <a:lnTo>
                  <a:pt x="12192000" y="0"/>
                </a:lnTo>
                <a:lnTo>
                  <a:pt x="0" y="0"/>
                </a:lnTo>
                <a:lnTo>
                  <a:pt x="0" y="1953260"/>
                </a:lnTo>
                <a:close/>
              </a:path>
            </a:pathLst>
          </a:custGeom>
          <a:solidFill>
            <a:srgbClr val="99AA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5" name="Google Shape;435;p27"/>
          <p:cNvSpPr/>
          <p:nvPr/>
        </p:nvSpPr>
        <p:spPr>
          <a:xfrm>
            <a:off x="246379" y="1358900"/>
            <a:ext cx="787400" cy="787400"/>
          </a:xfrm>
          <a:custGeom>
            <a:rect b="b" l="l" r="r" t="t"/>
            <a:pathLst>
              <a:path extrusionOk="0" h="787400" w="787400">
                <a:moveTo>
                  <a:pt x="393700" y="0"/>
                </a:moveTo>
                <a:lnTo>
                  <a:pt x="344314" y="3067"/>
                </a:lnTo>
                <a:lnTo>
                  <a:pt x="296760" y="12024"/>
                </a:lnTo>
                <a:lnTo>
                  <a:pt x="251405" y="26501"/>
                </a:lnTo>
                <a:lnTo>
                  <a:pt x="208618" y="46130"/>
                </a:lnTo>
                <a:lnTo>
                  <a:pt x="168769" y="70540"/>
                </a:lnTo>
                <a:lnTo>
                  <a:pt x="132227" y="99364"/>
                </a:lnTo>
                <a:lnTo>
                  <a:pt x="99360" y="132232"/>
                </a:lnTo>
                <a:lnTo>
                  <a:pt x="70537" y="168775"/>
                </a:lnTo>
                <a:lnTo>
                  <a:pt x="46127" y="208624"/>
                </a:lnTo>
                <a:lnTo>
                  <a:pt x="26500" y="251410"/>
                </a:lnTo>
                <a:lnTo>
                  <a:pt x="12023" y="296764"/>
                </a:lnTo>
                <a:lnTo>
                  <a:pt x="3067" y="344317"/>
                </a:lnTo>
                <a:lnTo>
                  <a:pt x="0" y="393700"/>
                </a:lnTo>
                <a:lnTo>
                  <a:pt x="3067" y="443082"/>
                </a:lnTo>
                <a:lnTo>
                  <a:pt x="12023" y="490635"/>
                </a:lnTo>
                <a:lnTo>
                  <a:pt x="26500" y="535989"/>
                </a:lnTo>
                <a:lnTo>
                  <a:pt x="46127" y="578775"/>
                </a:lnTo>
                <a:lnTo>
                  <a:pt x="70537" y="618624"/>
                </a:lnTo>
                <a:lnTo>
                  <a:pt x="99360" y="655167"/>
                </a:lnTo>
                <a:lnTo>
                  <a:pt x="132227" y="688035"/>
                </a:lnTo>
                <a:lnTo>
                  <a:pt x="168769" y="716859"/>
                </a:lnTo>
                <a:lnTo>
                  <a:pt x="208618" y="741269"/>
                </a:lnTo>
                <a:lnTo>
                  <a:pt x="251405" y="760898"/>
                </a:lnTo>
                <a:lnTo>
                  <a:pt x="296760" y="775375"/>
                </a:lnTo>
                <a:lnTo>
                  <a:pt x="344314" y="784332"/>
                </a:lnTo>
                <a:lnTo>
                  <a:pt x="393700" y="787400"/>
                </a:lnTo>
                <a:lnTo>
                  <a:pt x="443085" y="784332"/>
                </a:lnTo>
                <a:lnTo>
                  <a:pt x="490639" y="775375"/>
                </a:lnTo>
                <a:lnTo>
                  <a:pt x="535994" y="760898"/>
                </a:lnTo>
                <a:lnTo>
                  <a:pt x="578781" y="741269"/>
                </a:lnTo>
                <a:lnTo>
                  <a:pt x="618630" y="716859"/>
                </a:lnTo>
                <a:lnTo>
                  <a:pt x="655172" y="688035"/>
                </a:lnTo>
                <a:lnTo>
                  <a:pt x="688039" y="655167"/>
                </a:lnTo>
                <a:lnTo>
                  <a:pt x="716862" y="618624"/>
                </a:lnTo>
                <a:lnTo>
                  <a:pt x="741272" y="578775"/>
                </a:lnTo>
                <a:lnTo>
                  <a:pt x="760899" y="535989"/>
                </a:lnTo>
                <a:lnTo>
                  <a:pt x="775376" y="490635"/>
                </a:lnTo>
                <a:lnTo>
                  <a:pt x="784332" y="443082"/>
                </a:lnTo>
                <a:lnTo>
                  <a:pt x="787400" y="393700"/>
                </a:lnTo>
                <a:lnTo>
                  <a:pt x="784332" y="344317"/>
                </a:lnTo>
                <a:lnTo>
                  <a:pt x="775376" y="296764"/>
                </a:lnTo>
                <a:lnTo>
                  <a:pt x="760899" y="251410"/>
                </a:lnTo>
                <a:lnTo>
                  <a:pt x="741272" y="208624"/>
                </a:lnTo>
                <a:lnTo>
                  <a:pt x="716862" y="168775"/>
                </a:lnTo>
                <a:lnTo>
                  <a:pt x="688039" y="132232"/>
                </a:lnTo>
                <a:lnTo>
                  <a:pt x="655172" y="99364"/>
                </a:lnTo>
                <a:lnTo>
                  <a:pt x="618630" y="70540"/>
                </a:lnTo>
                <a:lnTo>
                  <a:pt x="578781" y="46130"/>
                </a:lnTo>
                <a:lnTo>
                  <a:pt x="535994" y="26501"/>
                </a:lnTo>
                <a:lnTo>
                  <a:pt x="490639" y="12024"/>
                </a:lnTo>
                <a:lnTo>
                  <a:pt x="443085" y="3067"/>
                </a:lnTo>
                <a:lnTo>
                  <a:pt x="393700" y="0"/>
                </a:lnTo>
                <a:close/>
              </a:path>
            </a:pathLst>
          </a:custGeom>
          <a:solidFill>
            <a:srgbClr val="B961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6" name="Google Shape;436;p27"/>
          <p:cNvSpPr txBox="1"/>
          <p:nvPr>
            <p:ph type="title"/>
          </p:nvPr>
        </p:nvSpPr>
        <p:spPr>
          <a:xfrm>
            <a:off x="1851275" y="595875"/>
            <a:ext cx="7929300" cy="9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19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</a:rPr>
              <a:t>A P R E N D I Z A J E	I N T E R D I S C I P L I N A R I O  B A S A D O	E N	P R O Y E C T O</a:t>
            </a:r>
            <a:endParaRPr sz="2400"/>
          </a:p>
        </p:txBody>
      </p:sp>
      <p:sp>
        <p:nvSpPr>
          <p:cNvPr id="437" name="Google Shape;437;p27"/>
          <p:cNvSpPr/>
          <p:nvPr/>
        </p:nvSpPr>
        <p:spPr>
          <a:xfrm>
            <a:off x="11572240" y="1620519"/>
            <a:ext cx="619760" cy="965200"/>
          </a:xfrm>
          <a:custGeom>
            <a:rect b="b" l="l" r="r" t="t"/>
            <a:pathLst>
              <a:path extrusionOk="0" h="965200" w="619759">
                <a:moveTo>
                  <a:pt x="482600" y="0"/>
                </a:moveTo>
                <a:lnTo>
                  <a:pt x="436116" y="2208"/>
                </a:lnTo>
                <a:lnTo>
                  <a:pt x="390883" y="8700"/>
                </a:lnTo>
                <a:lnTo>
                  <a:pt x="347104" y="19273"/>
                </a:lnTo>
                <a:lnTo>
                  <a:pt x="304981" y="33724"/>
                </a:lnTo>
                <a:lnTo>
                  <a:pt x="264716" y="51852"/>
                </a:lnTo>
                <a:lnTo>
                  <a:pt x="226510" y="73454"/>
                </a:lnTo>
                <a:lnTo>
                  <a:pt x="190567" y="98329"/>
                </a:lnTo>
                <a:lnTo>
                  <a:pt x="157087" y="126274"/>
                </a:lnTo>
                <a:lnTo>
                  <a:pt x="126274" y="157087"/>
                </a:lnTo>
                <a:lnTo>
                  <a:pt x="98329" y="190567"/>
                </a:lnTo>
                <a:lnTo>
                  <a:pt x="73454" y="226510"/>
                </a:lnTo>
                <a:lnTo>
                  <a:pt x="51852" y="264716"/>
                </a:lnTo>
                <a:lnTo>
                  <a:pt x="33724" y="304981"/>
                </a:lnTo>
                <a:lnTo>
                  <a:pt x="19273" y="347104"/>
                </a:lnTo>
                <a:lnTo>
                  <a:pt x="8700" y="390883"/>
                </a:lnTo>
                <a:lnTo>
                  <a:pt x="2208" y="436116"/>
                </a:lnTo>
                <a:lnTo>
                  <a:pt x="0" y="482600"/>
                </a:lnTo>
                <a:lnTo>
                  <a:pt x="2208" y="529083"/>
                </a:lnTo>
                <a:lnTo>
                  <a:pt x="8700" y="574316"/>
                </a:lnTo>
                <a:lnTo>
                  <a:pt x="19273" y="618095"/>
                </a:lnTo>
                <a:lnTo>
                  <a:pt x="33724" y="660218"/>
                </a:lnTo>
                <a:lnTo>
                  <a:pt x="51852" y="700483"/>
                </a:lnTo>
                <a:lnTo>
                  <a:pt x="73454" y="738689"/>
                </a:lnTo>
                <a:lnTo>
                  <a:pt x="98329" y="774632"/>
                </a:lnTo>
                <a:lnTo>
                  <a:pt x="126274" y="808112"/>
                </a:lnTo>
                <a:lnTo>
                  <a:pt x="157087" y="838925"/>
                </a:lnTo>
                <a:lnTo>
                  <a:pt x="190567" y="866870"/>
                </a:lnTo>
                <a:lnTo>
                  <a:pt x="226510" y="891745"/>
                </a:lnTo>
                <a:lnTo>
                  <a:pt x="264716" y="913347"/>
                </a:lnTo>
                <a:lnTo>
                  <a:pt x="304981" y="931475"/>
                </a:lnTo>
                <a:lnTo>
                  <a:pt x="347104" y="945926"/>
                </a:lnTo>
                <a:lnTo>
                  <a:pt x="390883" y="956499"/>
                </a:lnTo>
                <a:lnTo>
                  <a:pt x="436116" y="962991"/>
                </a:lnTo>
                <a:lnTo>
                  <a:pt x="482600" y="965200"/>
                </a:lnTo>
                <a:lnTo>
                  <a:pt x="529083" y="962991"/>
                </a:lnTo>
                <a:lnTo>
                  <a:pt x="574316" y="956499"/>
                </a:lnTo>
                <a:lnTo>
                  <a:pt x="618095" y="945926"/>
                </a:lnTo>
                <a:lnTo>
                  <a:pt x="619759" y="945355"/>
                </a:lnTo>
                <a:lnTo>
                  <a:pt x="619759" y="19844"/>
                </a:lnTo>
                <a:lnTo>
                  <a:pt x="618095" y="19273"/>
                </a:lnTo>
                <a:lnTo>
                  <a:pt x="574316" y="8700"/>
                </a:lnTo>
                <a:lnTo>
                  <a:pt x="529083" y="2208"/>
                </a:lnTo>
                <a:lnTo>
                  <a:pt x="482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8" name="Google Shape;438;p27"/>
          <p:cNvSpPr/>
          <p:nvPr/>
        </p:nvSpPr>
        <p:spPr>
          <a:xfrm>
            <a:off x="10629900" y="601980"/>
            <a:ext cx="1562100" cy="16383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9" name="Google Shape;439;p27"/>
          <p:cNvSpPr/>
          <p:nvPr/>
        </p:nvSpPr>
        <p:spPr>
          <a:xfrm>
            <a:off x="0" y="71119"/>
            <a:ext cx="2001520" cy="2075179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0" name="Google Shape;440;p27"/>
          <p:cNvSpPr/>
          <p:nvPr/>
        </p:nvSpPr>
        <p:spPr>
          <a:xfrm>
            <a:off x="561340" y="6377940"/>
            <a:ext cx="1447799" cy="33528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1" name="Google Shape;441;p27"/>
          <p:cNvSpPr/>
          <p:nvPr/>
        </p:nvSpPr>
        <p:spPr>
          <a:xfrm>
            <a:off x="2145029" y="637920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7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2" name="Google Shape;442;p27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27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" rtl="0" algn="l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2019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28"/>
          <p:cNvSpPr txBox="1"/>
          <p:nvPr/>
        </p:nvSpPr>
        <p:spPr>
          <a:xfrm>
            <a:off x="2290826" y="6463710"/>
            <a:ext cx="548700" cy="1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28"/>
          <p:cNvSpPr/>
          <p:nvPr/>
        </p:nvSpPr>
        <p:spPr>
          <a:xfrm>
            <a:off x="98100" y="19050"/>
            <a:ext cx="9620383" cy="6819900"/>
          </a:xfrm>
          <a:custGeom>
            <a:rect b="b" l="l" r="r" t="t"/>
            <a:pathLst>
              <a:path extrusionOk="0" h="6819900" w="5367020">
                <a:moveTo>
                  <a:pt x="0" y="6819898"/>
                </a:moveTo>
                <a:lnTo>
                  <a:pt x="5367020" y="6819898"/>
                </a:lnTo>
                <a:lnTo>
                  <a:pt x="5367020" y="0"/>
                </a:lnTo>
                <a:lnTo>
                  <a:pt x="0" y="0"/>
                </a:lnTo>
                <a:lnTo>
                  <a:pt x="0" y="6819898"/>
                </a:lnTo>
                <a:close/>
              </a:path>
            </a:pathLst>
          </a:custGeom>
          <a:solidFill>
            <a:srgbClr val="4BACB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0" name="Google Shape;450;p28"/>
          <p:cNvSpPr txBox="1"/>
          <p:nvPr>
            <p:ph type="title"/>
          </p:nvPr>
        </p:nvSpPr>
        <p:spPr>
          <a:xfrm>
            <a:off x="1600400" y="1449725"/>
            <a:ext cx="7649700" cy="47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445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</a:rPr>
              <a:t>P L A N	C O M Ú N 	D E</a:t>
            </a:r>
            <a:endParaRPr sz="3600"/>
          </a:p>
          <a:p>
            <a:pPr indent="0" lvl="0" marL="127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</a:rPr>
              <a:t>F O R M A C I Ó N	G E N E R A L</a:t>
            </a:r>
            <a:endParaRPr sz="3600"/>
          </a:p>
        </p:txBody>
      </p:sp>
      <p:sp>
        <p:nvSpPr>
          <p:cNvPr id="451" name="Google Shape;451;p28"/>
          <p:cNvSpPr/>
          <p:nvPr/>
        </p:nvSpPr>
        <p:spPr>
          <a:xfrm>
            <a:off x="1269" y="1817370"/>
            <a:ext cx="4476750" cy="0"/>
          </a:xfrm>
          <a:custGeom>
            <a:rect b="b" l="l" r="r" t="t"/>
            <a:pathLst>
              <a:path extrusionOk="0" h="120000" w="4476750">
                <a:moveTo>
                  <a:pt x="4476750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2" name="Google Shape;452;p28"/>
          <p:cNvSpPr/>
          <p:nvPr/>
        </p:nvSpPr>
        <p:spPr>
          <a:xfrm>
            <a:off x="4879340" y="485140"/>
            <a:ext cx="685800" cy="685800"/>
          </a:xfrm>
          <a:custGeom>
            <a:rect b="b" l="l" r="r" t="t"/>
            <a:pathLst>
              <a:path extrusionOk="0" h="685800" w="685800">
                <a:moveTo>
                  <a:pt x="342900" y="0"/>
                </a:moveTo>
                <a:lnTo>
                  <a:pt x="296375" y="3130"/>
                </a:lnTo>
                <a:lnTo>
                  <a:pt x="251751" y="12250"/>
                </a:lnTo>
                <a:lnTo>
                  <a:pt x="209436" y="26949"/>
                </a:lnTo>
                <a:lnTo>
                  <a:pt x="169841" y="46820"/>
                </a:lnTo>
                <a:lnTo>
                  <a:pt x="133373" y="71454"/>
                </a:lnTo>
                <a:lnTo>
                  <a:pt x="100441" y="100441"/>
                </a:lnTo>
                <a:lnTo>
                  <a:pt x="71454" y="133373"/>
                </a:lnTo>
                <a:lnTo>
                  <a:pt x="46820" y="169841"/>
                </a:lnTo>
                <a:lnTo>
                  <a:pt x="26949" y="209436"/>
                </a:lnTo>
                <a:lnTo>
                  <a:pt x="12250" y="251751"/>
                </a:lnTo>
                <a:lnTo>
                  <a:pt x="3130" y="296375"/>
                </a:lnTo>
                <a:lnTo>
                  <a:pt x="0" y="342900"/>
                </a:lnTo>
                <a:lnTo>
                  <a:pt x="3130" y="389424"/>
                </a:lnTo>
                <a:lnTo>
                  <a:pt x="12250" y="434048"/>
                </a:lnTo>
                <a:lnTo>
                  <a:pt x="26949" y="476363"/>
                </a:lnTo>
                <a:lnTo>
                  <a:pt x="46820" y="515958"/>
                </a:lnTo>
                <a:lnTo>
                  <a:pt x="71454" y="552426"/>
                </a:lnTo>
                <a:lnTo>
                  <a:pt x="100441" y="585358"/>
                </a:lnTo>
                <a:lnTo>
                  <a:pt x="133373" y="614345"/>
                </a:lnTo>
                <a:lnTo>
                  <a:pt x="169841" y="638979"/>
                </a:lnTo>
                <a:lnTo>
                  <a:pt x="209436" y="658850"/>
                </a:lnTo>
                <a:lnTo>
                  <a:pt x="251751" y="673549"/>
                </a:lnTo>
                <a:lnTo>
                  <a:pt x="296375" y="682669"/>
                </a:lnTo>
                <a:lnTo>
                  <a:pt x="342900" y="685800"/>
                </a:lnTo>
                <a:lnTo>
                  <a:pt x="389424" y="682669"/>
                </a:lnTo>
                <a:lnTo>
                  <a:pt x="434048" y="673549"/>
                </a:lnTo>
                <a:lnTo>
                  <a:pt x="476363" y="658850"/>
                </a:lnTo>
                <a:lnTo>
                  <a:pt x="515958" y="638979"/>
                </a:lnTo>
                <a:lnTo>
                  <a:pt x="552426" y="614345"/>
                </a:lnTo>
                <a:lnTo>
                  <a:pt x="585358" y="585358"/>
                </a:lnTo>
                <a:lnTo>
                  <a:pt x="614345" y="552426"/>
                </a:lnTo>
                <a:lnTo>
                  <a:pt x="638979" y="515958"/>
                </a:lnTo>
                <a:lnTo>
                  <a:pt x="658850" y="476363"/>
                </a:lnTo>
                <a:lnTo>
                  <a:pt x="673549" y="434048"/>
                </a:lnTo>
                <a:lnTo>
                  <a:pt x="682669" y="389424"/>
                </a:lnTo>
                <a:lnTo>
                  <a:pt x="685800" y="342900"/>
                </a:lnTo>
                <a:lnTo>
                  <a:pt x="682669" y="296375"/>
                </a:lnTo>
                <a:lnTo>
                  <a:pt x="673549" y="251751"/>
                </a:lnTo>
                <a:lnTo>
                  <a:pt x="658850" y="209436"/>
                </a:lnTo>
                <a:lnTo>
                  <a:pt x="638979" y="169841"/>
                </a:lnTo>
                <a:lnTo>
                  <a:pt x="614345" y="133373"/>
                </a:lnTo>
                <a:lnTo>
                  <a:pt x="585358" y="100441"/>
                </a:lnTo>
                <a:lnTo>
                  <a:pt x="552426" y="71454"/>
                </a:lnTo>
                <a:lnTo>
                  <a:pt x="515958" y="46820"/>
                </a:lnTo>
                <a:lnTo>
                  <a:pt x="476363" y="26949"/>
                </a:lnTo>
                <a:lnTo>
                  <a:pt x="434048" y="12250"/>
                </a:lnTo>
                <a:lnTo>
                  <a:pt x="389424" y="3130"/>
                </a:lnTo>
                <a:lnTo>
                  <a:pt x="342900" y="0"/>
                </a:lnTo>
                <a:close/>
              </a:path>
            </a:pathLst>
          </a:custGeom>
          <a:solidFill>
            <a:srgbClr val="99AA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3" name="Google Shape;453;p28"/>
          <p:cNvSpPr/>
          <p:nvPr/>
        </p:nvSpPr>
        <p:spPr>
          <a:xfrm>
            <a:off x="11043919" y="5219700"/>
            <a:ext cx="1148079" cy="1336040"/>
          </a:xfrm>
          <a:custGeom>
            <a:rect b="b" l="l" r="r" t="t"/>
            <a:pathLst>
              <a:path extrusionOk="0" h="1336040" w="1148079">
                <a:moveTo>
                  <a:pt x="673100" y="0"/>
                </a:moveTo>
                <a:lnTo>
                  <a:pt x="625031" y="1677"/>
                </a:lnTo>
                <a:lnTo>
                  <a:pt x="577875" y="6633"/>
                </a:lnTo>
                <a:lnTo>
                  <a:pt x="531744" y="14756"/>
                </a:lnTo>
                <a:lnTo>
                  <a:pt x="486753" y="25932"/>
                </a:lnTo>
                <a:lnTo>
                  <a:pt x="443016" y="40048"/>
                </a:lnTo>
                <a:lnTo>
                  <a:pt x="400647" y="56991"/>
                </a:lnTo>
                <a:lnTo>
                  <a:pt x="359759" y="76648"/>
                </a:lnTo>
                <a:lnTo>
                  <a:pt x="320466" y="98906"/>
                </a:lnTo>
                <a:lnTo>
                  <a:pt x="282883" y="123651"/>
                </a:lnTo>
                <a:lnTo>
                  <a:pt x="247123" y="150772"/>
                </a:lnTo>
                <a:lnTo>
                  <a:pt x="213300" y="180155"/>
                </a:lnTo>
                <a:lnTo>
                  <a:pt x="181529" y="211686"/>
                </a:lnTo>
                <a:lnTo>
                  <a:pt x="151922" y="245253"/>
                </a:lnTo>
                <a:lnTo>
                  <a:pt x="124595" y="280743"/>
                </a:lnTo>
                <a:lnTo>
                  <a:pt x="99661" y="318042"/>
                </a:lnTo>
                <a:lnTo>
                  <a:pt x="77233" y="357038"/>
                </a:lnTo>
                <a:lnTo>
                  <a:pt x="57426" y="397618"/>
                </a:lnTo>
                <a:lnTo>
                  <a:pt x="40354" y="439668"/>
                </a:lnTo>
                <a:lnTo>
                  <a:pt x="26130" y="483075"/>
                </a:lnTo>
                <a:lnTo>
                  <a:pt x="14869" y="527727"/>
                </a:lnTo>
                <a:lnTo>
                  <a:pt x="6684" y="573511"/>
                </a:lnTo>
                <a:lnTo>
                  <a:pt x="1690" y="620313"/>
                </a:lnTo>
                <a:lnTo>
                  <a:pt x="0" y="668019"/>
                </a:lnTo>
                <a:lnTo>
                  <a:pt x="1690" y="715726"/>
                </a:lnTo>
                <a:lnTo>
                  <a:pt x="6684" y="762528"/>
                </a:lnTo>
                <a:lnTo>
                  <a:pt x="14869" y="808312"/>
                </a:lnTo>
                <a:lnTo>
                  <a:pt x="26130" y="852964"/>
                </a:lnTo>
                <a:lnTo>
                  <a:pt x="40354" y="896371"/>
                </a:lnTo>
                <a:lnTo>
                  <a:pt x="57426" y="938421"/>
                </a:lnTo>
                <a:lnTo>
                  <a:pt x="77233" y="979001"/>
                </a:lnTo>
                <a:lnTo>
                  <a:pt x="99661" y="1017997"/>
                </a:lnTo>
                <a:lnTo>
                  <a:pt x="124595" y="1055296"/>
                </a:lnTo>
                <a:lnTo>
                  <a:pt x="151922" y="1090786"/>
                </a:lnTo>
                <a:lnTo>
                  <a:pt x="181529" y="1124353"/>
                </a:lnTo>
                <a:lnTo>
                  <a:pt x="213300" y="1155884"/>
                </a:lnTo>
                <a:lnTo>
                  <a:pt x="247123" y="1185267"/>
                </a:lnTo>
                <a:lnTo>
                  <a:pt x="282883" y="1212388"/>
                </a:lnTo>
                <a:lnTo>
                  <a:pt x="320466" y="1237133"/>
                </a:lnTo>
                <a:lnTo>
                  <a:pt x="359759" y="1259391"/>
                </a:lnTo>
                <a:lnTo>
                  <a:pt x="400647" y="1279048"/>
                </a:lnTo>
                <a:lnTo>
                  <a:pt x="443016" y="1295991"/>
                </a:lnTo>
                <a:lnTo>
                  <a:pt x="486753" y="1310107"/>
                </a:lnTo>
                <a:lnTo>
                  <a:pt x="531744" y="1321283"/>
                </a:lnTo>
                <a:lnTo>
                  <a:pt x="577875" y="1329406"/>
                </a:lnTo>
                <a:lnTo>
                  <a:pt x="625031" y="1334362"/>
                </a:lnTo>
                <a:lnTo>
                  <a:pt x="673100" y="1336040"/>
                </a:lnTo>
                <a:lnTo>
                  <a:pt x="721168" y="1334362"/>
                </a:lnTo>
                <a:lnTo>
                  <a:pt x="768324" y="1329406"/>
                </a:lnTo>
                <a:lnTo>
                  <a:pt x="814455" y="1321283"/>
                </a:lnTo>
                <a:lnTo>
                  <a:pt x="859446" y="1310107"/>
                </a:lnTo>
                <a:lnTo>
                  <a:pt x="903183" y="1295991"/>
                </a:lnTo>
                <a:lnTo>
                  <a:pt x="945552" y="1279048"/>
                </a:lnTo>
                <a:lnTo>
                  <a:pt x="986440" y="1259391"/>
                </a:lnTo>
                <a:lnTo>
                  <a:pt x="1025733" y="1237133"/>
                </a:lnTo>
                <a:lnTo>
                  <a:pt x="1063316" y="1212388"/>
                </a:lnTo>
                <a:lnTo>
                  <a:pt x="1099076" y="1185267"/>
                </a:lnTo>
                <a:lnTo>
                  <a:pt x="1132899" y="1155884"/>
                </a:lnTo>
                <a:lnTo>
                  <a:pt x="1148079" y="1140818"/>
                </a:lnTo>
                <a:lnTo>
                  <a:pt x="1148079" y="195221"/>
                </a:lnTo>
                <a:lnTo>
                  <a:pt x="1099076" y="150772"/>
                </a:lnTo>
                <a:lnTo>
                  <a:pt x="1063316" y="123651"/>
                </a:lnTo>
                <a:lnTo>
                  <a:pt x="1025733" y="98906"/>
                </a:lnTo>
                <a:lnTo>
                  <a:pt x="986440" y="76648"/>
                </a:lnTo>
                <a:lnTo>
                  <a:pt x="945552" y="56991"/>
                </a:lnTo>
                <a:lnTo>
                  <a:pt x="903183" y="40048"/>
                </a:lnTo>
                <a:lnTo>
                  <a:pt x="859446" y="25932"/>
                </a:lnTo>
                <a:lnTo>
                  <a:pt x="814455" y="14756"/>
                </a:lnTo>
                <a:lnTo>
                  <a:pt x="768324" y="6633"/>
                </a:lnTo>
                <a:lnTo>
                  <a:pt x="721168" y="1677"/>
                </a:lnTo>
                <a:lnTo>
                  <a:pt x="673100" y="0"/>
                </a:lnTo>
                <a:close/>
              </a:path>
            </a:pathLst>
          </a:custGeom>
          <a:solidFill>
            <a:srgbClr val="8169A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4" name="Google Shape;454;p28"/>
          <p:cNvSpPr/>
          <p:nvPr/>
        </p:nvSpPr>
        <p:spPr>
          <a:xfrm>
            <a:off x="5702300" y="195579"/>
            <a:ext cx="1615500" cy="1620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5" name="Google Shape;455;p28"/>
          <p:cNvSpPr/>
          <p:nvPr/>
        </p:nvSpPr>
        <p:spPr>
          <a:xfrm>
            <a:off x="5126329" y="4316195"/>
            <a:ext cx="2541900" cy="25419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6" name="Google Shape;456;p28"/>
          <p:cNvSpPr/>
          <p:nvPr/>
        </p:nvSpPr>
        <p:spPr>
          <a:xfrm>
            <a:off x="11087100" y="0"/>
            <a:ext cx="1104900" cy="21945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7" name="Google Shape;457;p28"/>
          <p:cNvSpPr/>
          <p:nvPr/>
        </p:nvSpPr>
        <p:spPr>
          <a:xfrm>
            <a:off x="10292080" y="5219700"/>
            <a:ext cx="1798200" cy="16383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5"/>
        </a:solidFill>
      </p:bgPr>
    </p:bg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/>
              <a:t>CIENCIAS PARA LA CIUDADANÍA</a:t>
            </a:r>
            <a:endParaRPr b="1" sz="3000"/>
          </a:p>
        </p:txBody>
      </p:sp>
      <p:sp>
        <p:nvSpPr>
          <p:cNvPr id="463" name="Google Shape;463;p29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28600" marR="486410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 sz="2400"/>
              <a:t>Módulo semestral: Bienestar y Salud </a:t>
            </a:r>
            <a:endParaRPr b="1" sz="2400"/>
          </a:p>
          <a:p>
            <a:pPr indent="0" lvl="0" marL="52070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400"/>
              <a:t>1. Analizar, sobre la base de la </a:t>
            </a:r>
            <a:r>
              <a:rPr b="1" lang="en-US" sz="2400"/>
              <a:t>investigación</a:t>
            </a:r>
            <a:r>
              <a:rPr lang="en-US" sz="2400"/>
              <a:t>, factores biológicos, ambientales y sociales que influyen en la salud humana.</a:t>
            </a:r>
            <a:endParaRPr sz="2400"/>
          </a:p>
          <a:p>
            <a:pPr indent="0" lvl="0" marL="52070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400"/>
              <a:t>2. Investigar y </a:t>
            </a:r>
            <a:r>
              <a:rPr b="1" lang="en-US" sz="2400"/>
              <a:t>comparar diversas medicinas, considerando su origen, conocimientos y prácticas para la resolución de problemas de salud cotidianos. </a:t>
            </a:r>
            <a:endParaRPr b="1" sz="2400"/>
          </a:p>
          <a:p>
            <a:pPr indent="0" lvl="0" marL="52070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400"/>
              <a:t>3. Analizar, a partir de evidencias, situaciones de transmisión de agentes infecciosos a nivel nacional y mundial  y evaluar críticamente posibles medidas de prevención como el uso de vacunas.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5"/>
        </a:solidFill>
      </p:bgPr>
    </p:bg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0"/>
          <p:cNvSpPr txBox="1"/>
          <p:nvPr>
            <p:ph type="title"/>
          </p:nvPr>
        </p:nvSpPr>
        <p:spPr>
          <a:xfrm>
            <a:off x="415600" y="773033"/>
            <a:ext cx="11360700" cy="76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CIENCIAS PARA LA CIUDADANÍA</a:t>
            </a:r>
            <a:endParaRPr sz="2400"/>
          </a:p>
        </p:txBody>
      </p:sp>
      <p:sp>
        <p:nvSpPr>
          <p:cNvPr id="469" name="Google Shape;469;p30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28600" marR="330200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 sz="2600"/>
              <a:t>Módulo semestral: Seguridad, Prevención y Autocuidado </a:t>
            </a:r>
            <a:endParaRPr b="1" sz="2600"/>
          </a:p>
          <a:p>
            <a:pPr indent="0" lvl="0" marL="52070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600"/>
              <a:t>1. Investigar sustancias químicas de uso cotidiano en el hogar y el trabajo.</a:t>
            </a:r>
            <a:endParaRPr sz="2600"/>
          </a:p>
          <a:p>
            <a:pPr indent="0" lvl="0" marL="52070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600"/>
              <a:t>2. Diseñar, evaluar y mejorar soluciones que permitan reducir las amenazas existentes en el hogar y en el mundo del trabajo.</a:t>
            </a:r>
            <a:endParaRPr sz="2600"/>
          </a:p>
          <a:p>
            <a:pPr indent="0" lvl="0" marL="52070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600"/>
              <a:t>3. Analizar, a partir de modelos, riesgos de origen natural o provocados por la acción humana en su contexto local y evaluar las capacidades existentes en la escuela y la comunidad para la prevención, la mitigación y la adaptación frente a sus consecuencias.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5"/>
        </a:solidFill>
      </p:bgPr>
    </p:bg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CIENCIAS PARA LA CIUDADANÍA</a:t>
            </a:r>
            <a:endParaRPr sz="2400"/>
          </a:p>
        </p:txBody>
      </p:sp>
      <p:sp>
        <p:nvSpPr>
          <p:cNvPr id="475" name="Google Shape;475;p3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28600" marR="416560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 sz="2600"/>
              <a:t>Módulo semestral: Ambiente y Sostenibilidad </a:t>
            </a:r>
            <a:endParaRPr b="1" sz="2600"/>
          </a:p>
          <a:p>
            <a:pPr indent="0" lvl="0" marL="52070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600"/>
              <a:t>1. Investigar el ciclo de vida de productos de uso cotidiano y proponer estrategias de consumo sostenible para prevenir y mitigar impactos ambientales. </a:t>
            </a:r>
            <a:endParaRPr sz="2600"/>
          </a:p>
          <a:p>
            <a:pPr indent="0" lvl="0" marL="52070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600"/>
              <a:t>2. Diseñar proyectos locales, basados en evidencia científica, para la protección y utilización sostenible de recursos naturales de Chile. </a:t>
            </a:r>
            <a:endParaRPr sz="2600"/>
          </a:p>
          <a:p>
            <a:pPr indent="0" lvl="0" marL="52070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600"/>
              <a:t>3. Modelar los efectos del cambio climático en diversos ecosistemas y sus componentes biológicos, físicos y químicos, y evaluar posibles soluciones para su mitigación. </a:t>
            </a:r>
            <a:endParaRPr sz="26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5"/>
        </a:solidFill>
      </p:bgPr>
    </p:bg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2"/>
          <p:cNvSpPr txBox="1"/>
          <p:nvPr>
            <p:ph idx="1" type="body"/>
          </p:nvPr>
        </p:nvSpPr>
        <p:spPr>
          <a:xfrm>
            <a:off x="515900" y="1991650"/>
            <a:ext cx="11360700" cy="47586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28600" marR="0" rtl="0" algn="just">
              <a:spcBef>
                <a:spcPts val="2200"/>
              </a:spcBef>
              <a:spcAft>
                <a:spcPts val="0"/>
              </a:spcAft>
              <a:buNone/>
            </a:pPr>
            <a:r>
              <a:rPr b="1" lang="en-US" sz="1400"/>
              <a:t>ÉNFASIS</a:t>
            </a:r>
            <a:endParaRPr b="1" sz="1400"/>
          </a:p>
          <a:p>
            <a:pPr indent="-317500" lvl="0" marL="457200" marR="1447800" rtl="0" algn="just">
              <a:spcBef>
                <a:spcPts val="1100"/>
              </a:spcBef>
              <a:spcAft>
                <a:spcPts val="0"/>
              </a:spcAft>
              <a:buSzPts val="1400"/>
              <a:buAutoNum type="arabicPeriod"/>
            </a:pPr>
            <a:r>
              <a:rPr b="1" lang="en-US"/>
              <a:t> </a:t>
            </a:r>
            <a:r>
              <a:rPr b="1" lang="en-US"/>
              <a:t>Formular interpretaciones surgidas de sus análisis literarios</a:t>
            </a:r>
            <a:endParaRPr b="1"/>
          </a:p>
          <a:p>
            <a:pPr indent="-317500" lvl="0" marL="457200" marR="1447800" rtl="0" algn="just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-US"/>
              <a:t>Reflexionar sobre el efecto estético de las obras leídas, evaluando: Cómo la obra dialoga con </a:t>
            </a:r>
            <a:r>
              <a:rPr b="1" lang="en-US"/>
              <a:t>l</a:t>
            </a:r>
            <a:r>
              <a:rPr b="1" lang="en-US"/>
              <a:t>as experiencias personales  del      lector y sus puntos de vista sobre diversas  problemáticas del ser humano (afectos, dilemas éticos, conflictos, etc.)</a:t>
            </a:r>
            <a:endParaRPr b="1"/>
          </a:p>
          <a:p>
            <a:pPr indent="0" lvl="0" marL="0" marR="20320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/>
              <a:t>  3.    Analizar críticamente textos de diversos géneros discursivos no literarios orales, escritos y audiovisuales. </a:t>
            </a:r>
            <a:endParaRPr b="1"/>
          </a:p>
          <a:p>
            <a:pPr indent="0" lvl="0" marL="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/>
              <a:t> 4.      Analizar críticamente los géneros discursivos surgidos en diversas comunidades digitales.</a:t>
            </a:r>
            <a:endParaRPr b="1"/>
          </a:p>
          <a:p>
            <a:pPr indent="0" lvl="0" marL="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/>
              <a:t>5.       Evaluar los recursos lingüísticos y no lingüísticos (visuales, sonoros y gestuales) </a:t>
            </a:r>
            <a:endParaRPr b="1"/>
          </a:p>
          <a:p>
            <a:pPr indent="0" lvl="0" marL="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/>
              <a:t>6.      Producir textos (orales, escritos o audiovisuales) coherentes y cohesionados</a:t>
            </a:r>
            <a:endParaRPr b="1"/>
          </a:p>
          <a:p>
            <a:pPr indent="0" lvl="0" marL="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/>
              <a:t>7.     Usar los recursos lingüísticos y no lingüísticos (visuales, sonoros y gestuales) al producir textos</a:t>
            </a:r>
            <a:endParaRPr b="1"/>
          </a:p>
          <a:p>
            <a:pPr indent="0" lvl="0" marL="0" marR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/>
              <a:t>8.     Dialogar argumentativamente</a:t>
            </a:r>
            <a:endParaRPr b="1"/>
          </a:p>
          <a:p>
            <a:pPr indent="0" lvl="0" marL="825500" marR="115570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accent2"/>
              </a:solidFill>
            </a:endParaRPr>
          </a:p>
          <a:p>
            <a:pPr indent="0" lvl="0" marL="0" marR="20320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481" name="Google Shape;481;p32"/>
          <p:cNvSpPr txBox="1"/>
          <p:nvPr/>
        </p:nvSpPr>
        <p:spPr>
          <a:xfrm>
            <a:off x="515900" y="519350"/>
            <a:ext cx="8655600" cy="12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28600" marR="2413000" rtl="0" algn="just">
              <a:spcBef>
                <a:spcPts val="3600"/>
              </a:spcBef>
              <a:spcAft>
                <a:spcPts val="0"/>
              </a:spcAft>
              <a:buNone/>
            </a:pPr>
            <a:r>
              <a:rPr b="1" i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Lengua y Literatura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5"/>
        </a:solidFill>
      </p:bgPr>
    </p:bg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33"/>
          <p:cNvSpPr txBox="1"/>
          <p:nvPr>
            <p:ph type="title"/>
          </p:nvPr>
        </p:nvSpPr>
        <p:spPr>
          <a:xfrm>
            <a:off x="415600" y="593367"/>
            <a:ext cx="11360700" cy="102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28600" marR="3035300" rtl="0" algn="l">
              <a:lnSpc>
                <a:spcPct val="115000"/>
              </a:lnSpc>
              <a:spcBef>
                <a:spcPts val="39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accent2"/>
                </a:solidFill>
              </a:rPr>
              <a:t>Matemática:   Enfoque de la asignatura</a:t>
            </a:r>
            <a:endParaRPr sz="3200">
              <a:solidFill>
                <a:schemeClr val="accent2"/>
              </a:solidFill>
            </a:endParaRPr>
          </a:p>
        </p:txBody>
      </p:sp>
      <p:sp>
        <p:nvSpPr>
          <p:cNvPr id="487" name="Google Shape;487;p33"/>
          <p:cNvSpPr txBox="1"/>
          <p:nvPr>
            <p:ph idx="1" type="body"/>
          </p:nvPr>
        </p:nvSpPr>
        <p:spPr>
          <a:xfrm>
            <a:off x="415600" y="1757775"/>
            <a:ext cx="11360700" cy="43338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28600" marR="0" rtl="0" algn="just">
              <a:spcBef>
                <a:spcPts val="2200"/>
              </a:spcBef>
              <a:spcAft>
                <a:spcPts val="0"/>
              </a:spcAft>
              <a:buNone/>
            </a:pPr>
            <a:r>
              <a:rPr b="1" lang="en-US" sz="2400"/>
              <a:t>La asignatura pone énfasis en la relación entre el conocimiento matemático, el aprendizaje de la matemática y sus aportes a la formación de las personas. </a:t>
            </a:r>
            <a:r>
              <a:rPr b="1" lang="en-US" sz="2400"/>
              <a:t>La resolución de problemas, el razonamiento matemático y estadístico, el modelamiento, la representación, la argumentación y la comunicación </a:t>
            </a:r>
            <a:r>
              <a:rPr b="1" lang="en-US" sz="2400"/>
              <a:t>siguen siendo aspectos centrales para la formación y el hacer de la asignatura Matemática en la escuela. </a:t>
            </a:r>
            <a:endParaRPr b="1" sz="2400"/>
          </a:p>
          <a:p>
            <a:pPr indent="0" lvl="0" marL="228600" marR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rPr b="1" lang="en-US" sz="2400"/>
              <a:t>A continuación, se presenta las principales definiciones conceptuales y didácticas en que se sustentan tanto la asignatura del Plan de Común de Formación General, </a:t>
            </a:r>
            <a:r>
              <a:rPr b="1" i="1" lang="en-US" sz="2400"/>
              <a:t>Matemática</a:t>
            </a:r>
            <a:r>
              <a:rPr b="1" lang="en-US" sz="2400"/>
              <a:t>, como las asignaturas de profundización del Plan Diferenciado Humanístico-Científico. 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5"/>
        </a:solidFill>
      </p:bgPr>
    </p:bg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3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</a:t>
            </a:r>
            <a:r>
              <a:rPr lang="en-US"/>
              <a:t>rganización curricular de Matemática</a:t>
            </a:r>
            <a:endParaRPr/>
          </a:p>
        </p:txBody>
      </p:sp>
      <p:sp>
        <p:nvSpPr>
          <p:cNvPr id="493" name="Google Shape;493;p34"/>
          <p:cNvSpPr txBox="1"/>
          <p:nvPr>
            <p:ph idx="1" type="body"/>
          </p:nvPr>
        </p:nvSpPr>
        <p:spPr>
          <a:xfrm>
            <a:off x="415600" y="1536625"/>
            <a:ext cx="10674900" cy="40164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spcBef>
                <a:spcPts val="2300"/>
              </a:spcBef>
              <a:spcAft>
                <a:spcPts val="0"/>
              </a:spcAft>
              <a:buNone/>
            </a:pPr>
            <a:r>
              <a:rPr lang="en-US" sz="2000"/>
              <a:t>Los Objetivos de Aprendizaje se prescriben para cada nivel y de manera progresiva. Es decir, se organizan de manera tal que se aborda diferentes aprendizajes en 3° y en 4° Medio, pero haciendo progresar la complejidad conceptual de los énfasis descritos en el Enfoque de la asignatura.  </a:t>
            </a:r>
            <a:endParaRPr sz="2000"/>
          </a:p>
          <a:p>
            <a:pPr indent="0" lvl="0" marL="228600" marR="0" rtl="0" algn="just">
              <a:spcBef>
                <a:spcPts val="2300"/>
              </a:spcBef>
              <a:spcAft>
                <a:spcPts val="0"/>
              </a:spcAft>
              <a:buNone/>
            </a:pPr>
            <a:r>
              <a:rPr lang="en-US" sz="2000"/>
              <a:t>La asignatura de Matemática, tanto en la formación general como en la formación diferenciada, desarrolla las siguientes habilidades: </a:t>
            </a:r>
            <a:endParaRPr sz="2000"/>
          </a:p>
          <a:p>
            <a:pPr indent="0" lvl="0" marL="520700" marR="617220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000"/>
              <a:t>● Representar </a:t>
            </a:r>
            <a:endParaRPr sz="2000"/>
          </a:p>
          <a:p>
            <a:pPr indent="0" lvl="0" marL="520700" marR="645160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000"/>
              <a:t>● Modelar </a:t>
            </a:r>
            <a:endParaRPr sz="2000"/>
          </a:p>
          <a:p>
            <a:pPr indent="0" lvl="0" marL="520700" marR="560070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000"/>
              <a:t>● Resolver problemas </a:t>
            </a:r>
            <a:endParaRPr sz="2000"/>
          </a:p>
          <a:p>
            <a:pPr indent="0" lvl="0" marL="520700" marR="519430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000"/>
              <a:t>● Argumentar y Comunicar 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5"/>
        </a:solidFill>
      </p:bgPr>
    </p:bg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5"/>
          <p:cNvSpPr txBox="1"/>
          <p:nvPr>
            <p:ph type="title"/>
          </p:nvPr>
        </p:nvSpPr>
        <p:spPr>
          <a:xfrm>
            <a:off x="415600" y="593367"/>
            <a:ext cx="11360700" cy="103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28600" marR="2184400" rtl="0" algn="l">
              <a:lnSpc>
                <a:spcPct val="115000"/>
              </a:lnSpc>
              <a:spcBef>
                <a:spcPts val="3600"/>
              </a:spcBef>
              <a:spcAft>
                <a:spcPts val="0"/>
              </a:spcAft>
              <a:buNone/>
            </a:pPr>
            <a:r>
              <a:rPr b="1" lang="en-US" sz="2400"/>
              <a:t>Objetivos de Aprendizaje de </a:t>
            </a:r>
            <a:r>
              <a:rPr b="1" i="1" lang="en-US" sz="2400"/>
              <a:t>Educación Ciudadana </a:t>
            </a:r>
            <a:endParaRPr b="1" sz="2400"/>
          </a:p>
        </p:txBody>
      </p:sp>
      <p:sp>
        <p:nvSpPr>
          <p:cNvPr id="499" name="Google Shape;499;p35"/>
          <p:cNvSpPr txBox="1"/>
          <p:nvPr>
            <p:ph idx="1" type="body"/>
          </p:nvPr>
        </p:nvSpPr>
        <p:spPr>
          <a:xfrm>
            <a:off x="415600" y="1536626"/>
            <a:ext cx="11360700" cy="40104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4140200" rtl="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Se espera que los estudiantes sean capaces de: </a:t>
            </a:r>
            <a:endParaRPr sz="2000"/>
          </a:p>
          <a:p>
            <a:pPr indent="-355600" lvl="0" marL="457200" marR="393700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lphaUcPeriod"/>
            </a:pPr>
            <a:r>
              <a:rPr lang="en-US" sz="2000"/>
              <a:t>Investigar sobre la realidad.</a:t>
            </a:r>
            <a:endParaRPr sz="2000"/>
          </a:p>
          <a:p>
            <a:pPr indent="-3556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lphaUcPeriod"/>
            </a:pPr>
            <a:r>
              <a:rPr lang="en-US" sz="2000"/>
              <a:t>Hacer conexiones entre fenómenos</a:t>
            </a:r>
            <a:endParaRPr sz="2000"/>
          </a:p>
          <a:p>
            <a:pPr indent="-3556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lphaUcPeriod"/>
            </a:pPr>
            <a:r>
              <a:rPr lang="en-US" sz="2000"/>
              <a:t>Elaborar interpretaciones y argumentos</a:t>
            </a:r>
            <a:endParaRPr sz="2000"/>
          </a:p>
          <a:p>
            <a:pPr indent="-3556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lphaUcPeriod"/>
            </a:pPr>
            <a:r>
              <a:rPr lang="en-US" sz="2000"/>
              <a:t>Analizar interpretaciones y perspectivas de diversas fuentes</a:t>
            </a:r>
            <a:endParaRPr sz="2000"/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lphaUcPeriod"/>
            </a:pPr>
            <a:r>
              <a:rPr lang="en-US" sz="2000"/>
              <a:t>Evaluar la validez de las propias interpretaciones sobre acontecimientos, fenómenos y procesos </a:t>
            </a:r>
            <a:endParaRPr sz="2000"/>
          </a:p>
          <a:p>
            <a:pPr indent="-355600" lvl="0" marL="457200" marR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lphaUcPeriod"/>
            </a:pPr>
            <a:r>
              <a:rPr lang="en-US" sz="2000"/>
              <a:t>estudiados. </a:t>
            </a:r>
            <a:endParaRPr sz="2000"/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lphaUcPeriod"/>
            </a:pPr>
            <a:r>
              <a:rPr lang="en-US" sz="2000"/>
              <a:t>Elaborar juicios éticos de manera rigurosa y basados en conocimiento disciplinar sobre hitos, fenómenos, procesos, ideas, acciones de personas, entre otros. </a:t>
            </a:r>
            <a:endParaRPr b="1" sz="2000"/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lphaUcPeriod"/>
            </a:pPr>
            <a:r>
              <a:rPr lang="en-US" sz="2000"/>
              <a:t>Comunicar explicaciones, conclusiones u opiniones fundamentadas.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ACB5"/>
        </a:solidFill>
      </p:bgPr>
    </p:bg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3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Enfoque de las asignaturas de Filosofía</a:t>
            </a:r>
            <a:endParaRPr/>
          </a:p>
        </p:txBody>
      </p:sp>
      <p:sp>
        <p:nvSpPr>
          <p:cNvPr id="505" name="Google Shape;505;p36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La asignatura de Filosofía desarrolla cuatro habilidades centrales tanto para el Plan Común de Formación General, como para el Plan Diferenciado Humanístico-Científico: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• Formular preguntas filosóficas significativas para la vida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• Analizar problemas filosóficos mediante métodos de razonamiento y argumentación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• Participar activamente en diálogos filosóficos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• Fundamentar visiones personales considerando diversas perspectivas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/>
              <a:t>El conocimiento disciplinar debe construirse por medio del desarrollo de estas habilidades y las actitudes presentes en los propósitos y objetivos de las asignaturas.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"/>
          <p:cNvSpPr/>
          <p:nvPr/>
        </p:nvSpPr>
        <p:spPr>
          <a:xfrm>
            <a:off x="3825" y="1804875"/>
            <a:ext cx="12184380" cy="5533263"/>
          </a:xfrm>
          <a:custGeom>
            <a:rect b="b" l="l" r="r" t="t"/>
            <a:pathLst>
              <a:path extrusionOk="0" h="5232400" w="12184380">
                <a:moveTo>
                  <a:pt x="12184380" y="5232398"/>
                </a:moveTo>
                <a:lnTo>
                  <a:pt x="12184380" y="0"/>
                </a:lnTo>
                <a:lnTo>
                  <a:pt x="0" y="0"/>
                </a:lnTo>
                <a:lnTo>
                  <a:pt x="0" y="5232398"/>
                </a:lnTo>
                <a:lnTo>
                  <a:pt x="12184380" y="5232398"/>
                </a:lnTo>
                <a:close/>
              </a:path>
            </a:pathLst>
          </a:custGeom>
          <a:solidFill>
            <a:srgbClr val="FFD2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3" name="Google Shape;93;p10"/>
          <p:cNvSpPr txBox="1"/>
          <p:nvPr/>
        </p:nvSpPr>
        <p:spPr>
          <a:xfrm>
            <a:off x="71755" y="4081779"/>
            <a:ext cx="106045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4E87AA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0"/>
          <p:cNvSpPr/>
          <p:nvPr/>
        </p:nvSpPr>
        <p:spPr>
          <a:xfrm>
            <a:off x="4086375" y="2447600"/>
            <a:ext cx="3800400" cy="4896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5" name="Google Shape;95;p10"/>
          <p:cNvSpPr/>
          <p:nvPr/>
        </p:nvSpPr>
        <p:spPr>
          <a:xfrm>
            <a:off x="1069339" y="16230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6" name="Google Shape;96;p10"/>
          <p:cNvSpPr txBox="1"/>
          <p:nvPr>
            <p:ph type="title"/>
          </p:nvPr>
        </p:nvSpPr>
        <p:spPr>
          <a:xfrm>
            <a:off x="0" y="323750"/>
            <a:ext cx="11377500" cy="11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33020" rtl="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None/>
            </a:pPr>
            <a:r>
              <a:rPr lang="en-US"/>
              <a:t>CONCLUSIONES SOBRE LOS APORTES DE NUEVAS BASES</a:t>
            </a:r>
            <a:endParaRPr/>
          </a:p>
          <a:p>
            <a:pPr indent="0" lvl="0" marL="33020" rtl="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None/>
            </a:pPr>
            <a:r>
              <a:rPr lang="en-US"/>
              <a:t>                            CURRICULARES </a:t>
            </a:r>
            <a:endParaRPr/>
          </a:p>
        </p:txBody>
      </p:sp>
      <p:sp>
        <p:nvSpPr>
          <p:cNvPr id="97" name="Google Shape;97;p10"/>
          <p:cNvSpPr txBox="1"/>
          <p:nvPr/>
        </p:nvSpPr>
        <p:spPr>
          <a:xfrm>
            <a:off x="7712075" y="3089211"/>
            <a:ext cx="300482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CAPACIDAD DE ELECCIÓN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0"/>
          <p:cNvSpPr txBox="1"/>
          <p:nvPr/>
        </p:nvSpPr>
        <p:spPr>
          <a:xfrm>
            <a:off x="2880741" y="1986597"/>
            <a:ext cx="2007235" cy="5753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DESARROLLO DE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HABILIDADES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0"/>
          <p:cNvSpPr txBox="1"/>
          <p:nvPr/>
        </p:nvSpPr>
        <p:spPr>
          <a:xfrm>
            <a:off x="7227951" y="5975350"/>
            <a:ext cx="2515235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PRINCIPIO DE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CONTEXTUALIZACIÓN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0"/>
          <p:cNvSpPr txBox="1"/>
          <p:nvPr/>
        </p:nvSpPr>
        <p:spPr>
          <a:xfrm>
            <a:off x="2254250" y="3681095"/>
            <a:ext cx="1704975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7048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DIVERSIDAD Y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EXPLORACIÓN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0"/>
          <p:cNvSpPr txBox="1"/>
          <p:nvPr/>
        </p:nvSpPr>
        <p:spPr>
          <a:xfrm>
            <a:off x="6539230" y="1872932"/>
            <a:ext cx="145542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PRINCIPIO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DE EQUIDAD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0"/>
          <p:cNvSpPr txBox="1"/>
          <p:nvPr/>
        </p:nvSpPr>
        <p:spPr>
          <a:xfrm>
            <a:off x="7994650" y="4984125"/>
            <a:ext cx="2722200" cy="2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FORMACIÓN INTEGRAL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0"/>
          <p:cNvSpPr txBox="1"/>
          <p:nvPr/>
        </p:nvSpPr>
        <p:spPr>
          <a:xfrm>
            <a:off x="1970785" y="5656579"/>
            <a:ext cx="2012314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DESARROLLO DE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6019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AUTONOMÍA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0"/>
          <p:cNvSpPr/>
          <p:nvPr/>
        </p:nvSpPr>
        <p:spPr>
          <a:xfrm>
            <a:off x="2145029" y="637920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7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ACB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37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INGLÉS</a:t>
            </a:r>
            <a:endParaRPr/>
          </a:p>
        </p:txBody>
      </p:sp>
      <p:sp>
        <p:nvSpPr>
          <p:cNvPr id="511" name="Google Shape;511;p37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Four Strands y la innovación en el aprendizaje de inglés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/>
              <a:t>Los Four Strands son un principio organizador del aprendizaje del idioma constituido por cuatro ejes centrados en el significado. Estos ejes son: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● Meaning-focused input: significa que el aprendizaje ocurre por medio de la lectura y de la comprensión.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● Meaning-focused output: apunta a una producción oral y escrita enfocada en los sentidos de los mensajes transmitidos. Ambos ejes ayudan a los estudiantes a resignificar conocimientos previos.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● Fluidez: consiste en el manejo receptivo y productivo del lenguaje de forma eficiente.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/>
              <a:t>● Aprendizaje explícito de la lengua: es el estudio de los rasgos del lenguaje que facilitan una comunicación inteligible y clara.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38"/>
          <p:cNvSpPr/>
          <p:nvPr/>
        </p:nvSpPr>
        <p:spPr>
          <a:xfrm>
            <a:off x="0" y="2550160"/>
            <a:ext cx="12192000" cy="1953260"/>
          </a:xfrm>
          <a:custGeom>
            <a:rect b="b" l="l" r="r" t="t"/>
            <a:pathLst>
              <a:path extrusionOk="0" h="1953260" w="12192000">
                <a:moveTo>
                  <a:pt x="0" y="1953260"/>
                </a:moveTo>
                <a:lnTo>
                  <a:pt x="12192000" y="1953260"/>
                </a:lnTo>
                <a:lnTo>
                  <a:pt x="12192000" y="0"/>
                </a:lnTo>
                <a:lnTo>
                  <a:pt x="0" y="0"/>
                </a:lnTo>
                <a:lnTo>
                  <a:pt x="0" y="1953260"/>
                </a:lnTo>
                <a:close/>
              </a:path>
            </a:pathLst>
          </a:custGeom>
          <a:solidFill>
            <a:srgbClr val="99AA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17" name="Google Shape;517;p38"/>
          <p:cNvSpPr txBox="1"/>
          <p:nvPr/>
        </p:nvSpPr>
        <p:spPr>
          <a:xfrm>
            <a:off x="2507350" y="3061025"/>
            <a:ext cx="6441900" cy="9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	DIFERENCIADO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38"/>
          <p:cNvSpPr txBox="1"/>
          <p:nvPr>
            <p:ph idx="10" type="dt"/>
          </p:nvPr>
        </p:nvSpPr>
        <p:spPr>
          <a:xfrm>
            <a:off x="2278126" y="6442119"/>
            <a:ext cx="574039" cy="224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" rtl="0" algn="l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2019 </a:t>
            </a:r>
            <a:endParaRPr/>
          </a:p>
        </p:txBody>
      </p:sp>
      <p:sp>
        <p:nvSpPr>
          <p:cNvPr id="519" name="Google Shape;519;p38"/>
          <p:cNvSpPr txBox="1"/>
          <p:nvPr>
            <p:ph type="title"/>
          </p:nvPr>
        </p:nvSpPr>
        <p:spPr>
          <a:xfrm>
            <a:off x="972502" y="2286000"/>
            <a:ext cx="1437640" cy="2129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>
                <a:solidFill>
                  <a:srgbClr val="FFFFFF"/>
                </a:solidFill>
              </a:rPr>
              <a:t>5.</a:t>
            </a:r>
            <a:endParaRPr sz="13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39"/>
          <p:cNvSpPr txBox="1"/>
          <p:nvPr>
            <p:ph type="title"/>
          </p:nvPr>
        </p:nvSpPr>
        <p:spPr>
          <a:xfrm>
            <a:off x="1041725" y="333375"/>
            <a:ext cx="7866900" cy="85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OBJETIVOS ASIGNATURAS DE PROFUNDIZACIÓN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ÁREA 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LECTURA Y ESCRITURA ESPECIALIZADA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PROPÓSITOS FORMATIVOS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TIENE COMO OBJETIVO DE PREPARAR A LOS </a:t>
            </a:r>
            <a:r>
              <a:rPr lang="en-US" sz="1800"/>
              <a:t>ESTUDIANTES</a:t>
            </a:r>
            <a:r>
              <a:rPr lang="en-US" sz="1800"/>
              <a:t> PARA  </a:t>
            </a:r>
            <a:r>
              <a:rPr lang="en-US" sz="1800"/>
              <a:t> C</a:t>
            </a:r>
            <a:r>
              <a:rPr lang="en-US" sz="1800"/>
              <a:t>OMUNICARSE POR ESCRITO EN COMUNIDADES DISCURSIVAS ESPECIALIZADAS.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PROMUEVE LA COMPRENSIÓN Y LA PRODUCCIÓN DE </a:t>
            </a:r>
            <a:r>
              <a:rPr lang="en-US" sz="1800"/>
              <a:t>DISCURSOS.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HABILIDADES ESPECÍFICAS, PROFUNDIZA LAS RELACIONADAS CON EL ANÁLISIS Y EL PENSAMIENTO CRÍTICO.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SE ORIENTA HACIA LA CONSTRUCCIÓN Y AL ACCESO AL CONOCIMIENTO ESPECIALIZADO.</a:t>
            </a:r>
            <a:r>
              <a:rPr lang="en-US" sz="1800"/>
              <a:t>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40"/>
          <p:cNvSpPr txBox="1"/>
          <p:nvPr>
            <p:ph type="title"/>
          </p:nvPr>
        </p:nvSpPr>
        <p:spPr>
          <a:xfrm>
            <a:off x="1041726" y="333375"/>
            <a:ext cx="8627400" cy="111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OBJETIVOS DE APRENDIZAJE 3º o 4º MEDIO</a:t>
            </a:r>
            <a:endParaRPr/>
          </a:p>
        </p:txBody>
      </p:sp>
      <p:sp>
        <p:nvSpPr>
          <p:cNvPr id="530" name="Google Shape;530;p40"/>
          <p:cNvSpPr txBox="1"/>
          <p:nvPr/>
        </p:nvSpPr>
        <p:spPr>
          <a:xfrm>
            <a:off x="608425" y="1676600"/>
            <a:ext cx="11192100" cy="42543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Se espera que los estudiantes sean capaces de: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1. Producir textos pertenecientes a diversos géneros discursivos académicos, en los cuales se gestione información recogida de distintas fuentes y se demuestre dominio especializado de un tema.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2. Participar de manera activa en procesos colaborativos de producción de textos especializados —como autor, lector, revisor— al interior de una comunidad de “pares especialistas” que leen,escriben y aprenden sobre un tema en particular.</a:t>
            </a:r>
            <a:endParaRPr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41"/>
          <p:cNvSpPr txBox="1"/>
          <p:nvPr>
            <p:ph type="title"/>
          </p:nvPr>
        </p:nvSpPr>
        <p:spPr>
          <a:xfrm>
            <a:off x="1041725" y="333375"/>
            <a:ext cx="9541200" cy="8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COMPRENSIÓN HISTÓRICA DEL PRESENTE</a:t>
            </a:r>
            <a:endParaRPr/>
          </a:p>
        </p:txBody>
      </p:sp>
      <p:sp>
        <p:nvSpPr>
          <p:cNvPr id="536" name="Google Shape;536;p41"/>
          <p:cNvSpPr txBox="1"/>
          <p:nvPr/>
        </p:nvSpPr>
        <p:spPr>
          <a:xfrm>
            <a:off x="536350" y="1810375"/>
            <a:ext cx="10367100" cy="3881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PROPÓSITO FORMATIVOS</a:t>
            </a:r>
            <a:endParaRPr sz="24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O</a:t>
            </a:r>
            <a:r>
              <a:rPr lang="en-US" sz="2400"/>
              <a:t>frece oportunidades para que los estudiantes analicen, elaboren preguntas y reflexionen sobre la historia y el presente. </a:t>
            </a:r>
            <a:endParaRPr sz="24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Reconocer y dimensionar históricamente los cambios sociales más recientes, discutir la importancia del conocimiento histórico en la sociedad e identificar y valorar las posibilidades que tienen las personas y grupos de participar enel mejoramiento de la sociedad en que viven.</a:t>
            </a:r>
            <a:endParaRPr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42"/>
          <p:cNvSpPr txBox="1"/>
          <p:nvPr>
            <p:ph type="title"/>
          </p:nvPr>
        </p:nvSpPr>
        <p:spPr>
          <a:xfrm>
            <a:off x="1041725" y="333375"/>
            <a:ext cx="8315400" cy="98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OBJETIVOS DE APRENDIZAJE 3º o 4º MEDIO</a:t>
            </a:r>
            <a:endParaRPr/>
          </a:p>
        </p:txBody>
      </p:sp>
      <p:sp>
        <p:nvSpPr>
          <p:cNvPr id="542" name="Google Shape;542;p42"/>
          <p:cNvSpPr txBox="1"/>
          <p:nvPr/>
        </p:nvSpPr>
        <p:spPr>
          <a:xfrm>
            <a:off x="831400" y="1614175"/>
            <a:ext cx="10443000" cy="40746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Analizar diversas perspectivas historiográficas sobre cambios recientes en la sociedad chilena y su impacto a nivel local. </a:t>
            </a:r>
            <a:endParaRPr sz="20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Analizar diversas perspectivas historiográficas sobre procesos de la historia reciente</a:t>
            </a:r>
            <a:r>
              <a:rPr lang="en-US" sz="2000"/>
              <a:t>,</a:t>
            </a:r>
            <a:r>
              <a:rPr lang="en-US" sz="2000"/>
              <a:t>considerando la importancia del conocimiento histórico en la sociedad y el protagonismo de individuos y grupos en cuanto sujetos históricos.</a:t>
            </a:r>
            <a:endParaRPr sz="20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Elaborar preguntas y explicaciones históricas a partir de problemas o tópicos del presente en el contexto local y nacional.</a:t>
            </a:r>
            <a:endParaRPr sz="20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Proponer iniciativas que contribuyan al mejoramiento de la sociedad en la que viven.</a:t>
            </a:r>
            <a:endParaRPr sz="20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Participar en el desarrollo de iniciativas de historia local.</a:t>
            </a:r>
            <a:endParaRPr sz="2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43"/>
          <p:cNvSpPr txBox="1"/>
          <p:nvPr>
            <p:ph type="title"/>
          </p:nvPr>
        </p:nvSpPr>
        <p:spPr>
          <a:xfrm>
            <a:off x="1041717" y="333375"/>
            <a:ext cx="7484700" cy="45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OBJETIVOS ASIGNATURAS DE PROFUNDIZACIÓN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ÁREA B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PROBABILIDADES Y ESTADÍSTICA DESCRIPTIVA E INFERENCIAL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PROPÓSITOS FORMATIVOS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R</a:t>
            </a:r>
            <a:r>
              <a:rPr lang="en-US" sz="1800"/>
              <a:t>azonamiento y la toma de decisiones en condiciones de incerteza. Integrar las probabilidades y la estadística como una herramienta para el estudio de diversas situaciones o fenómenos sociales y científicos, instancias en las que se requiere extraer conclusiones y tomar decisiones con base en datos cuantitativos, así como comunicar y argumentar resultados y validar conclusiones o hallazgos acerca de muestras y poblaciones.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44"/>
          <p:cNvSpPr txBox="1"/>
          <p:nvPr>
            <p:ph type="title"/>
          </p:nvPr>
        </p:nvSpPr>
        <p:spPr>
          <a:xfrm>
            <a:off x="1041726" y="333375"/>
            <a:ext cx="8770200" cy="120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OBJETIVOS DE APRENDIZAJE 3º o 4º MEDIO</a:t>
            </a:r>
            <a:endParaRPr/>
          </a:p>
        </p:txBody>
      </p:sp>
      <p:sp>
        <p:nvSpPr>
          <p:cNvPr id="553" name="Google Shape;553;p44"/>
          <p:cNvSpPr txBox="1"/>
          <p:nvPr/>
        </p:nvSpPr>
        <p:spPr>
          <a:xfrm>
            <a:off x="1041725" y="1062800"/>
            <a:ext cx="9236100" cy="4583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1. Argumentar y comunicar decisiones a partir del análisis crítico de información presente en histogramas, polígonos de frecuencia, frecuencia acumulada, diagramas de cajón y nube de puntos, incluyendo el uso de herramientas digitales.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2. Resolver problemas que involucren los conceptos de media muestral, desviación estándar, varianza, coeficiente de variación y correlación muestral entre dos variables, tanto de forma manuscrita como haciendo uso de herramientas tecnológicas digitales.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3. Modelar fenómenos o situaciones cotidianas del ámbito científico y del ámbito social que requieran el cálculo de probabilidades y la aplicación de las distribuciones binomial y normal.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4. Argumentar inferencias acerca de parámetros (media y varianza) o características de una población, a partir de datos de una muestra aleatoria, bajo el supuesto de normalidad y aplicando procedimientos con base en intervalos de confianza o pruebas de hipótesis.</a:t>
            </a:r>
            <a:endParaRPr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45"/>
          <p:cNvSpPr txBox="1"/>
          <p:nvPr>
            <p:ph type="title"/>
          </p:nvPr>
        </p:nvSpPr>
        <p:spPr>
          <a:xfrm>
            <a:off x="1041717" y="333375"/>
            <a:ext cx="7484700" cy="45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BIOLOGÍA CELULAR Y MOLECULAR</a:t>
            </a:r>
            <a:endParaRPr/>
          </a:p>
        </p:txBody>
      </p:sp>
      <p:sp>
        <p:nvSpPr>
          <p:cNvPr id="559" name="Google Shape;559;p45"/>
          <p:cNvSpPr txBox="1"/>
          <p:nvPr/>
        </p:nvSpPr>
        <p:spPr>
          <a:xfrm>
            <a:off x="937125" y="1382800"/>
            <a:ext cx="10269300" cy="47529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/>
              <a:t>PROPÓSITO FORMATIVO</a:t>
            </a:r>
            <a:endParaRPr b="1"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/>
              <a:t>P</a:t>
            </a:r>
            <a:r>
              <a:rPr b="1" lang="en-US" sz="1500"/>
              <a:t>romueve en los estudiantes el aprendizaje y la profundización de conocimientos de biología, junto con el desarrollo de habilidades y actitudes necesarias para entender y relacionarse con y en el mundo que los rodea.</a:t>
            </a:r>
            <a:endParaRPr b="1"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/>
              <a:t>Profundi</a:t>
            </a:r>
            <a:r>
              <a:rPr b="1" lang="en-US" sz="1500"/>
              <a:t>cen</a:t>
            </a:r>
            <a:r>
              <a:rPr b="1" lang="en-US" sz="1500"/>
              <a:t> en tópicos de biología celular, genética, biotecnología y procesos moleculares que los sustentan</a:t>
            </a:r>
            <a:endParaRPr b="1"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/>
              <a:t>Valoren el estudio de la biología celular y molecular y su contribución a la calidad de vida de las personas, al bienestar social, al desarrollo del conocimiento científico y al cuidado del ambiente. </a:t>
            </a:r>
            <a:endParaRPr b="1"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/>
              <a:t>Pretende que desarrollen habilidades científicas como analizar, investigar, experimentar, comunicar y formular explicaciones con argumentos. </a:t>
            </a:r>
            <a:endParaRPr b="1"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/>
              <a:t>Asuman actitudes que les permitan abordar problemas contingentes de forma integrada, basándose en el análisis de evidencia y considerando la relación entre ciencia y tecnología en la sociedad y el ambiente.</a:t>
            </a:r>
            <a:endParaRPr b="1" sz="15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46"/>
          <p:cNvSpPr txBox="1"/>
          <p:nvPr>
            <p:ph type="title"/>
          </p:nvPr>
        </p:nvSpPr>
        <p:spPr>
          <a:xfrm>
            <a:off x="1041727" y="333375"/>
            <a:ext cx="8904000" cy="1432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OBJETIVOS DE APRENDIZAJE 3º o 4º MEDIO</a:t>
            </a:r>
            <a:endParaRPr/>
          </a:p>
        </p:txBody>
      </p:sp>
      <p:sp>
        <p:nvSpPr>
          <p:cNvPr id="565" name="Google Shape;565;p46"/>
          <p:cNvSpPr txBox="1"/>
          <p:nvPr/>
        </p:nvSpPr>
        <p:spPr>
          <a:xfrm>
            <a:off x="1214850" y="1150400"/>
            <a:ext cx="10282500" cy="48147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1. Investigar el desarrollo del conocimiento de biología celular y molecular y su relación con diversas disciplinas como la química, la física y la matemática.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2. Explicar la estructura y organización de la célula, como fundamento de la continuidad y evolución del fenómeno de la vida.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3. Analizar críticamente el significado biológico del dogma central de la biología molecular en relación con el flujo de la información genética en células desde el ADN al ARN y a las proteínas.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4. Describir los mecanismos de regulación génica.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5. Explicar las relaciones entre estructuras y funciones de proteínas 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6. Analizar el desarrollo del conocimiento de biología celular y molecular en Chile y el mundo.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7. Analizar aplicaciones biotecnológicas en diversas áreas.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1"/>
          <p:cNvSpPr/>
          <p:nvPr/>
        </p:nvSpPr>
        <p:spPr>
          <a:xfrm>
            <a:off x="0" y="1623044"/>
            <a:ext cx="12192000" cy="5237480"/>
          </a:xfrm>
          <a:custGeom>
            <a:rect b="b" l="l" r="r" t="t"/>
            <a:pathLst>
              <a:path extrusionOk="0" h="5237480" w="12192000">
                <a:moveTo>
                  <a:pt x="0" y="5237480"/>
                </a:moveTo>
                <a:lnTo>
                  <a:pt x="12192000" y="5237480"/>
                </a:lnTo>
                <a:lnTo>
                  <a:pt x="12192000" y="0"/>
                </a:lnTo>
                <a:lnTo>
                  <a:pt x="0" y="0"/>
                </a:lnTo>
                <a:lnTo>
                  <a:pt x="0" y="523748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1" name="Google Shape;111;p11"/>
          <p:cNvSpPr/>
          <p:nvPr/>
        </p:nvSpPr>
        <p:spPr>
          <a:xfrm>
            <a:off x="1069339" y="16230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2" name="Google Shape;112;p11"/>
          <p:cNvSpPr txBox="1"/>
          <p:nvPr/>
        </p:nvSpPr>
        <p:spPr>
          <a:xfrm>
            <a:off x="338500" y="2451850"/>
            <a:ext cx="10636500" cy="4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404040"/>
                </a:solidFill>
              </a:rPr>
              <a:t>Se deben considera</a:t>
            </a:r>
            <a:r>
              <a:rPr b="1" lang="en-US" sz="2800">
                <a:solidFill>
                  <a:srgbClr val="404040"/>
                </a:solidFill>
              </a:rPr>
              <a:t>r</a:t>
            </a:r>
            <a:r>
              <a:rPr b="1" lang="en-US" sz="2800">
                <a:solidFill>
                  <a:srgbClr val="404040"/>
                </a:solidFill>
              </a:rPr>
              <a:t> los siguientes aspectos:</a:t>
            </a:r>
            <a:endParaRPr b="1" sz="2800"/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7345" lvl="0" marL="360045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E3D6F"/>
              </a:buClr>
              <a:buSzPts val="2800"/>
              <a:buFont typeface="Noto Sans Symbols"/>
              <a:buChar char="✔"/>
            </a:pPr>
            <a:r>
              <a:rPr b="1" lang="en-US" sz="2800">
                <a:solidFill>
                  <a:srgbClr val="8E3D6F"/>
                </a:solidFill>
                <a:latin typeface="Arial"/>
                <a:ea typeface="Arial"/>
                <a:cs typeface="Arial"/>
                <a:sym typeface="Arial"/>
              </a:rPr>
              <a:t>Proyecto educativo institucional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7345" lvl="0" marL="36004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Noto Sans Symbols"/>
              <a:buChar char="✔"/>
            </a:pPr>
            <a:r>
              <a:rPr b="1"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Intereses de los estudiantes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7345" lvl="0" marL="360045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8E3D6F"/>
              </a:buClr>
              <a:buSzPts val="2800"/>
              <a:buFont typeface="Noto Sans Symbols"/>
              <a:buChar char="✔"/>
            </a:pPr>
            <a:r>
              <a:rPr b="1" lang="en-US" sz="2800">
                <a:solidFill>
                  <a:srgbClr val="8E3D6F"/>
                </a:solidFill>
                <a:latin typeface="Arial"/>
                <a:ea typeface="Arial"/>
                <a:cs typeface="Arial"/>
                <a:sym typeface="Arial"/>
              </a:rPr>
              <a:t>Plan vigente versus el nuevo	plan ministerial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7345" lvl="0" marL="36004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Noto Sans Symbols"/>
              <a:buChar char="✔"/>
            </a:pPr>
            <a:r>
              <a:rPr b="1"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Infraestructura y sala</a:t>
            </a:r>
            <a:r>
              <a:rPr b="1" baseline="30000" lang="en-US" sz="2775">
                <a:solidFill>
                  <a:srgbClr val="FFFFFF"/>
                </a:solidFill>
              </a:rPr>
              <a:t> </a:t>
            </a:r>
            <a:r>
              <a:rPr b="1" lang="en-US" sz="2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de clases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7345" lvl="0" marL="36004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3D6F"/>
              </a:buClr>
              <a:buSzPts val="2800"/>
              <a:buFont typeface="Noto Sans Symbols"/>
              <a:buChar char="✔"/>
            </a:pPr>
            <a:r>
              <a:rPr b="1" lang="en-US" sz="2800">
                <a:solidFill>
                  <a:srgbClr val="8E3D6F"/>
                </a:solidFill>
                <a:latin typeface="Arial"/>
                <a:ea typeface="Arial"/>
                <a:cs typeface="Arial"/>
                <a:sym typeface="Arial"/>
              </a:rPr>
              <a:t>Dotación docente y</a:t>
            </a:r>
            <a:r>
              <a:rPr b="1" baseline="-25000" lang="en-US" sz="2775">
                <a:solidFill>
                  <a:srgbClr val="FFFFFF"/>
                </a:solidFill>
              </a:rPr>
              <a:t> </a:t>
            </a:r>
            <a:r>
              <a:rPr b="1" lang="en-US" sz="2800">
                <a:solidFill>
                  <a:srgbClr val="8E3D6F"/>
                </a:solidFill>
                <a:latin typeface="Arial"/>
                <a:ea typeface="Arial"/>
                <a:cs typeface="Arial"/>
                <a:sym typeface="Arial"/>
              </a:rPr>
              <a:t>competencias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9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358775" rtl="0" algn="ctr">
              <a:lnSpc>
                <a:spcPct val="1191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1"/>
          <p:cNvSpPr txBox="1"/>
          <p:nvPr>
            <p:ph type="title"/>
          </p:nvPr>
        </p:nvSpPr>
        <p:spPr>
          <a:xfrm>
            <a:off x="460375" y="392100"/>
            <a:ext cx="10118700" cy="8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PARA  IMPLEMENTAR EL PLAN DE ESTUDIOS</a:t>
            </a:r>
            <a:endParaRPr/>
          </a:p>
          <a:p>
            <a:pPr indent="0" lvl="0" marL="127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7"/>
          <p:cNvSpPr txBox="1"/>
          <p:nvPr>
            <p:ph type="title"/>
          </p:nvPr>
        </p:nvSpPr>
        <p:spPr>
          <a:xfrm>
            <a:off x="1041717" y="333375"/>
            <a:ext cx="7484700" cy="45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FÍSICA</a:t>
            </a:r>
            <a:endParaRPr/>
          </a:p>
        </p:txBody>
      </p:sp>
      <p:sp>
        <p:nvSpPr>
          <p:cNvPr id="571" name="Google Shape;571;p47"/>
          <p:cNvSpPr txBox="1"/>
          <p:nvPr/>
        </p:nvSpPr>
        <p:spPr>
          <a:xfrm>
            <a:off x="1765425" y="1165750"/>
            <a:ext cx="9218100" cy="40341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Propósitos Formativos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Promueve que los estudiantes aprendan y profundicen sus conocimientos de y acerca de la física, abordando problemas de forma integrada con base en el análisis de evidencia.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Profundizar en tópicos de mecánica clásica, física moderna, el Universo y ciencias de la Tierra.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Desarrollen habilidades científicas como analizar, investigar, experimentar, comunicar y formular explicaciones con argumentos. 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Asuman actitudes que les permitan abordar problemas contingentes de forma integrada.</a:t>
            </a:r>
            <a:endParaRPr sz="20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48"/>
          <p:cNvSpPr txBox="1"/>
          <p:nvPr>
            <p:ph type="title"/>
          </p:nvPr>
        </p:nvSpPr>
        <p:spPr>
          <a:xfrm>
            <a:off x="1041726" y="333375"/>
            <a:ext cx="8422500" cy="105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OBJETIVOS ASIGNATURAS DE PROFUNDIZACIÓN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ÁREA 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CIENCIAS DEL EJERCICIO FÍSICO Y DEPORTIVO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/>
              <a:t>Propósitos Formativos</a:t>
            </a:r>
            <a:endParaRPr b="1" sz="22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Participar en una variedad de actividades físico-deportivas de manera individual y colectiva, comprendiendo los efectos que produce el ejercicio para mejorar su rendimiento físico y deportivo, interpretando y evaluando las respuestas agudas y crónicas que provoca la aplicación de diferentes sistemas de entrenamiento, y respetando sus diferencias individuales.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49"/>
          <p:cNvSpPr txBox="1"/>
          <p:nvPr>
            <p:ph type="title"/>
          </p:nvPr>
        </p:nvSpPr>
        <p:spPr>
          <a:xfrm>
            <a:off x="1041717" y="333375"/>
            <a:ext cx="7484700" cy="45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/>
              <a:t>Objetivos de Aprendizaje para 3° o 4° medio</a:t>
            </a:r>
            <a:endParaRPr sz="2400"/>
          </a:p>
        </p:txBody>
      </p:sp>
      <p:sp>
        <p:nvSpPr>
          <p:cNvPr id="582" name="Google Shape;582;p49"/>
          <p:cNvSpPr txBox="1"/>
          <p:nvPr/>
        </p:nvSpPr>
        <p:spPr>
          <a:xfrm>
            <a:off x="608425" y="1533900"/>
            <a:ext cx="10291500" cy="43956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Se espera que los estudiantes sean capaces de: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1. Practicar una variedad de actividades físico-deportivas que sean de su interés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2. Evaluar las adaptaciones agudas y crónicas que provoca el ejercicio físico 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3. Implementar y evaluar programas de entrenamiento físico 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4. Analizar los efectos que provoca la actividad física, la alimentación saludable y las ayudas ergogénicas en el rendimiento físico y deportivo.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5. Diseñar y aplicar diferentes sistemas de entrenamiento 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6. Analizar factores fisiológicos, biomecánicos, psicológicos y sociológicos que influyen en el rendimiento físico y deportivo.</a:t>
            </a:r>
            <a:endParaRPr sz="22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50"/>
          <p:cNvSpPr txBox="1"/>
          <p:nvPr>
            <p:ph type="title"/>
          </p:nvPr>
        </p:nvSpPr>
        <p:spPr>
          <a:xfrm>
            <a:off x="1041717" y="333375"/>
            <a:ext cx="7484700" cy="45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EXPRESIÓN CORPORAL</a:t>
            </a:r>
            <a:endParaRPr/>
          </a:p>
        </p:txBody>
      </p:sp>
      <p:sp>
        <p:nvSpPr>
          <p:cNvPr id="588" name="Google Shape;588;p50"/>
          <p:cNvSpPr txBox="1"/>
          <p:nvPr/>
        </p:nvSpPr>
        <p:spPr>
          <a:xfrm>
            <a:off x="1375400" y="1418475"/>
            <a:ext cx="9194400" cy="41679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Propósitos Formativos</a:t>
            </a:r>
            <a:endParaRPr sz="3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Desarrollen la capacidad de expresar sus sensaciones,emociones e ideas por medio de la expresión corporal.</a:t>
            </a:r>
            <a:endParaRPr sz="3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Desarrollar de la corporalidad como un medio de comunicación y expresión.</a:t>
            </a:r>
            <a:endParaRPr sz="3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51"/>
          <p:cNvSpPr txBox="1"/>
          <p:nvPr>
            <p:ph type="title"/>
          </p:nvPr>
        </p:nvSpPr>
        <p:spPr>
          <a:xfrm>
            <a:off x="1041717" y="333375"/>
            <a:ext cx="7484700" cy="45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INTERPRETACIÓN MUSICAL</a:t>
            </a:r>
            <a:endParaRPr/>
          </a:p>
        </p:txBody>
      </p:sp>
      <p:sp>
        <p:nvSpPr>
          <p:cNvPr id="594" name="Google Shape;594;p51"/>
          <p:cNvSpPr txBox="1"/>
          <p:nvPr/>
        </p:nvSpPr>
        <p:spPr>
          <a:xfrm>
            <a:off x="233875" y="1309950"/>
            <a:ext cx="10817700" cy="39909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Objetivos de Aprendizaje para 3° o 4° medio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1. Innovar al resolver desafíos durante el proceso creativo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2. Crear obras musicales de diversos estilos y formatos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3. Diseñar y gestionar, personal o colectivamente, presentaciones a públicos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4. Analizar estéticamente obras musicales de diferentes épocas y procedencias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5. Argumentar juicios estéticos de obras y manifestaciones musicales de diferentes épocas y procedencias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6. Evaluar críticamente procesos y resultados de obras y proyectos musicales personales y de sus pares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7. Relacionar, a partir de investigaciones, las habilidades y conocimientos de la asignatura con diferentes contextos laborales, profesionales y de desarrollo personal.</a:t>
            </a:r>
            <a:endParaRPr sz="20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52"/>
          <p:cNvSpPr txBox="1"/>
          <p:nvPr>
            <p:ph type="title"/>
          </p:nvPr>
        </p:nvSpPr>
        <p:spPr>
          <a:xfrm>
            <a:off x="1041727" y="333375"/>
            <a:ext cx="9483600" cy="126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ARTES VISUALES, AUDIOVISUALES Y MULTIMEDIALES</a:t>
            </a:r>
            <a:endParaRPr/>
          </a:p>
        </p:txBody>
      </p:sp>
      <p:sp>
        <p:nvSpPr>
          <p:cNvPr id="600" name="Google Shape;600;p52"/>
          <p:cNvSpPr txBox="1"/>
          <p:nvPr/>
        </p:nvSpPr>
        <p:spPr>
          <a:xfrm>
            <a:off x="665825" y="1132575"/>
            <a:ext cx="11134500" cy="49338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Objetivos de Aprendizaje para 3° o 4° medio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1. Innovar al resolver desafíos y problemas de las artes visuales, audiovisuales y multimediales</a:t>
            </a:r>
            <a:endParaRPr b="1"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2. Crear obras y proyectos que respondan a necesidades de expresión y comunicación personales</a:t>
            </a:r>
            <a:endParaRPr b="1"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o grupales</a:t>
            </a:r>
            <a:endParaRPr b="1"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3. Diseñar y gestionar presentaciones a públicos específicos para comunicar propósitos, aspectos</a:t>
            </a:r>
            <a:endParaRPr b="1"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del proceso y resultados de obras y trabajos</a:t>
            </a:r>
            <a:endParaRPr b="1"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4. Analizar estéticamente obras visuales, audiovisuales y multimediales de diferentes épocas y procedencias</a:t>
            </a:r>
            <a:endParaRPr b="1"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5. Argumentar juicios estéticos de obras visuales, audiovisuales y multimediales de diferentes</a:t>
            </a:r>
            <a:endParaRPr b="1"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épocas y procedencias</a:t>
            </a:r>
            <a:endParaRPr b="1"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6. Evaluar críticamente procesos y resultados de obras y proyectos personales y de sus pares</a:t>
            </a:r>
            <a:endParaRPr b="1"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7. Relacionar, a partir de investigaciones, las habilidades y conocimientos de la asignatura con diferentes contextos laborales, profesionales y de desarrollo personal.</a:t>
            </a:r>
            <a:endParaRPr b="1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2"/>
          <p:cNvSpPr/>
          <p:nvPr/>
        </p:nvSpPr>
        <p:spPr>
          <a:xfrm>
            <a:off x="0" y="1777999"/>
            <a:ext cx="12184380" cy="5232400"/>
          </a:xfrm>
          <a:custGeom>
            <a:rect b="b" l="l" r="r" t="t"/>
            <a:pathLst>
              <a:path extrusionOk="0" h="5232400" w="12184380">
                <a:moveTo>
                  <a:pt x="12184380" y="5232398"/>
                </a:moveTo>
                <a:lnTo>
                  <a:pt x="12184380" y="0"/>
                </a:lnTo>
                <a:lnTo>
                  <a:pt x="0" y="0"/>
                </a:lnTo>
                <a:lnTo>
                  <a:pt x="0" y="5232398"/>
                </a:lnTo>
                <a:lnTo>
                  <a:pt x="12184380" y="5232398"/>
                </a:lnTo>
                <a:close/>
              </a:path>
            </a:pathLst>
          </a:custGeom>
          <a:solidFill>
            <a:srgbClr val="FFD2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0" name="Google Shape;120;p12"/>
          <p:cNvSpPr txBox="1"/>
          <p:nvPr/>
        </p:nvSpPr>
        <p:spPr>
          <a:xfrm>
            <a:off x="71755" y="4081779"/>
            <a:ext cx="106045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4E87AA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2"/>
          <p:cNvSpPr/>
          <p:nvPr/>
        </p:nvSpPr>
        <p:spPr>
          <a:xfrm>
            <a:off x="1069339" y="16230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2" name="Google Shape;122;p12"/>
          <p:cNvSpPr txBox="1"/>
          <p:nvPr>
            <p:ph type="title"/>
          </p:nvPr>
        </p:nvSpPr>
        <p:spPr>
          <a:xfrm>
            <a:off x="414019" y="325754"/>
            <a:ext cx="11183620" cy="9632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LOS	COMPONENTES	DEL PLAN	DE	ESTUDIO</a:t>
            </a:r>
            <a:endParaRPr sz="3600"/>
          </a:p>
          <a:p>
            <a:pPr indent="0" lvl="0" marL="12700" rtl="0" algn="l">
              <a:lnSpc>
                <a:spcPct val="114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 °	y	4 °	m e d i o</a:t>
            </a:r>
            <a:endParaRPr/>
          </a:p>
        </p:txBody>
      </p:sp>
      <p:sp>
        <p:nvSpPr>
          <p:cNvPr id="123" name="Google Shape;123;p12"/>
          <p:cNvSpPr txBox="1"/>
          <p:nvPr/>
        </p:nvSpPr>
        <p:spPr>
          <a:xfrm>
            <a:off x="11858625" y="6680200"/>
            <a:ext cx="74930" cy="132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2"/>
          <p:cNvSpPr/>
          <p:nvPr/>
        </p:nvSpPr>
        <p:spPr>
          <a:xfrm>
            <a:off x="2945129" y="4405629"/>
            <a:ext cx="617220" cy="1574800"/>
          </a:xfrm>
          <a:custGeom>
            <a:rect b="b" l="l" r="r" t="t"/>
            <a:pathLst>
              <a:path extrusionOk="0" h="1574800" w="617220">
                <a:moveTo>
                  <a:pt x="0" y="0"/>
                </a:moveTo>
                <a:lnTo>
                  <a:pt x="407669" y="0"/>
                </a:lnTo>
                <a:lnTo>
                  <a:pt x="407669" y="1574203"/>
                </a:lnTo>
                <a:lnTo>
                  <a:pt x="616839" y="1574203"/>
                </a:lnTo>
              </a:path>
            </a:pathLst>
          </a:custGeom>
          <a:noFill/>
          <a:ln cap="flat" cmpd="sng" w="12700">
            <a:solidFill>
              <a:srgbClr val="BC612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5" name="Google Shape;125;p12"/>
          <p:cNvSpPr/>
          <p:nvPr/>
        </p:nvSpPr>
        <p:spPr>
          <a:xfrm>
            <a:off x="6780530" y="4946650"/>
            <a:ext cx="683260" cy="899794"/>
          </a:xfrm>
          <a:custGeom>
            <a:rect b="b" l="l" r="r" t="t"/>
            <a:pathLst>
              <a:path extrusionOk="0" h="899795" w="683259">
                <a:moveTo>
                  <a:pt x="0" y="0"/>
                </a:moveTo>
                <a:lnTo>
                  <a:pt x="473964" y="0"/>
                </a:lnTo>
                <a:lnTo>
                  <a:pt x="473964" y="899541"/>
                </a:lnTo>
                <a:lnTo>
                  <a:pt x="683260" y="899541"/>
                </a:lnTo>
              </a:path>
            </a:pathLst>
          </a:custGeom>
          <a:noFill/>
          <a:ln cap="flat" cmpd="sng" w="12700">
            <a:solidFill>
              <a:srgbClr val="4BAC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6" name="Google Shape;126;p12"/>
          <p:cNvSpPr/>
          <p:nvPr/>
        </p:nvSpPr>
        <p:spPr>
          <a:xfrm>
            <a:off x="6780530" y="4946650"/>
            <a:ext cx="683260" cy="0"/>
          </a:xfrm>
          <a:custGeom>
            <a:rect b="b" l="l" r="r" t="t"/>
            <a:pathLst>
              <a:path extrusionOk="0" h="120000" w="683259">
                <a:moveTo>
                  <a:pt x="0" y="0"/>
                </a:moveTo>
                <a:lnTo>
                  <a:pt x="683260" y="0"/>
                </a:lnTo>
              </a:path>
            </a:pathLst>
          </a:custGeom>
          <a:noFill/>
          <a:ln cap="flat" cmpd="sng" w="12700">
            <a:solidFill>
              <a:srgbClr val="4BAC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7" name="Google Shape;127;p12"/>
          <p:cNvSpPr/>
          <p:nvPr/>
        </p:nvSpPr>
        <p:spPr>
          <a:xfrm>
            <a:off x="6780530" y="4044950"/>
            <a:ext cx="683260" cy="899794"/>
          </a:xfrm>
          <a:custGeom>
            <a:rect b="b" l="l" r="r" t="t"/>
            <a:pathLst>
              <a:path extrusionOk="0" h="899795" w="683259">
                <a:moveTo>
                  <a:pt x="0" y="899541"/>
                </a:moveTo>
                <a:lnTo>
                  <a:pt x="473964" y="899541"/>
                </a:lnTo>
                <a:lnTo>
                  <a:pt x="473964" y="0"/>
                </a:lnTo>
                <a:lnTo>
                  <a:pt x="683260" y="0"/>
                </a:lnTo>
              </a:path>
            </a:pathLst>
          </a:custGeom>
          <a:noFill/>
          <a:ln cap="flat" cmpd="sng" w="12700">
            <a:solidFill>
              <a:srgbClr val="4BAC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8" name="Google Shape;128;p12"/>
          <p:cNvSpPr/>
          <p:nvPr/>
        </p:nvSpPr>
        <p:spPr>
          <a:xfrm>
            <a:off x="2945129" y="4405629"/>
            <a:ext cx="617220" cy="541020"/>
          </a:xfrm>
          <a:custGeom>
            <a:rect b="b" l="l" r="r" t="t"/>
            <a:pathLst>
              <a:path extrusionOk="0" h="541020" w="617220">
                <a:moveTo>
                  <a:pt x="0" y="0"/>
                </a:moveTo>
                <a:lnTo>
                  <a:pt x="407669" y="0"/>
                </a:lnTo>
                <a:lnTo>
                  <a:pt x="407669" y="541020"/>
                </a:lnTo>
                <a:lnTo>
                  <a:pt x="616839" y="541020"/>
                </a:lnTo>
              </a:path>
            </a:pathLst>
          </a:custGeom>
          <a:noFill/>
          <a:ln cap="flat" cmpd="sng" w="12700">
            <a:solidFill>
              <a:srgbClr val="BC612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9" name="Google Shape;129;p12"/>
          <p:cNvSpPr/>
          <p:nvPr/>
        </p:nvSpPr>
        <p:spPr>
          <a:xfrm>
            <a:off x="6780530" y="2696210"/>
            <a:ext cx="683260" cy="450215"/>
          </a:xfrm>
          <a:custGeom>
            <a:rect b="b" l="l" r="r" t="t"/>
            <a:pathLst>
              <a:path extrusionOk="0" h="450214" w="683259">
                <a:moveTo>
                  <a:pt x="0" y="0"/>
                </a:moveTo>
                <a:lnTo>
                  <a:pt x="473964" y="0"/>
                </a:lnTo>
                <a:lnTo>
                  <a:pt x="473964" y="449834"/>
                </a:lnTo>
                <a:lnTo>
                  <a:pt x="683260" y="449834"/>
                </a:lnTo>
              </a:path>
            </a:pathLst>
          </a:custGeom>
          <a:noFill/>
          <a:ln cap="flat" cmpd="sng" w="12700">
            <a:solidFill>
              <a:srgbClr val="D670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0" name="Google Shape;130;p12"/>
          <p:cNvSpPr/>
          <p:nvPr/>
        </p:nvSpPr>
        <p:spPr>
          <a:xfrm>
            <a:off x="6780530" y="2246629"/>
            <a:ext cx="683260" cy="450215"/>
          </a:xfrm>
          <a:custGeom>
            <a:rect b="b" l="l" r="r" t="t"/>
            <a:pathLst>
              <a:path extrusionOk="0" h="450214" w="683259">
                <a:moveTo>
                  <a:pt x="0" y="449834"/>
                </a:moveTo>
                <a:lnTo>
                  <a:pt x="473964" y="449834"/>
                </a:lnTo>
                <a:lnTo>
                  <a:pt x="473964" y="0"/>
                </a:lnTo>
                <a:lnTo>
                  <a:pt x="683260" y="0"/>
                </a:lnTo>
              </a:path>
            </a:pathLst>
          </a:custGeom>
          <a:noFill/>
          <a:ln cap="flat" cmpd="sng" w="12700">
            <a:solidFill>
              <a:srgbClr val="D670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1" name="Google Shape;131;p12"/>
          <p:cNvSpPr/>
          <p:nvPr/>
        </p:nvSpPr>
        <p:spPr>
          <a:xfrm>
            <a:off x="2945129" y="2696210"/>
            <a:ext cx="617220" cy="1708150"/>
          </a:xfrm>
          <a:custGeom>
            <a:rect b="b" l="l" r="r" t="t"/>
            <a:pathLst>
              <a:path extrusionOk="0" h="1708150" w="617220">
                <a:moveTo>
                  <a:pt x="0" y="1707769"/>
                </a:moveTo>
                <a:lnTo>
                  <a:pt x="407669" y="1707769"/>
                </a:lnTo>
                <a:lnTo>
                  <a:pt x="407669" y="0"/>
                </a:lnTo>
                <a:lnTo>
                  <a:pt x="616839" y="0"/>
                </a:lnTo>
              </a:path>
            </a:pathLst>
          </a:custGeom>
          <a:noFill/>
          <a:ln cap="flat" cmpd="sng" w="12700">
            <a:solidFill>
              <a:srgbClr val="BC612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2" name="Google Shape;132;p12"/>
          <p:cNvSpPr txBox="1"/>
          <p:nvPr/>
        </p:nvSpPr>
        <p:spPr>
          <a:xfrm>
            <a:off x="250750" y="3464550"/>
            <a:ext cx="3071700" cy="20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5225">
            <a:noAutofit/>
          </a:bodyPr>
          <a:lstStyle/>
          <a:p>
            <a:pPr indent="0" lvl="0" marL="12700" marR="787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PLAN DE  ESTUDIOS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5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93942"/>
                </a:solidFill>
                <a:latin typeface="Arial"/>
                <a:ea typeface="Arial"/>
                <a:cs typeface="Arial"/>
                <a:sym typeface="Arial"/>
              </a:rPr>
              <a:t>3° y 4° medio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93942"/>
                </a:solidFill>
              </a:rPr>
              <a:t>HUMANISTA-CIENTÍFICO</a:t>
            </a:r>
            <a:endParaRPr sz="2000">
              <a:solidFill>
                <a:srgbClr val="393942"/>
              </a:solidFill>
            </a:endParaRPr>
          </a:p>
          <a:p>
            <a:pPr indent="0" lvl="0" marL="12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2"/>
          <p:cNvSpPr txBox="1"/>
          <p:nvPr/>
        </p:nvSpPr>
        <p:spPr>
          <a:xfrm>
            <a:off x="3561079" y="2377439"/>
            <a:ext cx="3218180" cy="637540"/>
          </a:xfrm>
          <a:prstGeom prst="rect">
            <a:avLst/>
          </a:prstGeom>
          <a:solidFill>
            <a:srgbClr val="EC7C30"/>
          </a:solidFill>
          <a:ln>
            <a:noFill/>
          </a:ln>
        </p:spPr>
        <p:txBody>
          <a:bodyPr anchorCtr="0" anchor="t" bIns="0" lIns="0" spcFirstLastPara="1" rIns="0" wrap="square" tIns="146050">
            <a:noAutofit/>
          </a:bodyPr>
          <a:lstStyle/>
          <a:p>
            <a:pPr indent="0" lvl="0" marL="41211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COMÚN GENERAL</a:t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2"/>
          <p:cNvSpPr txBox="1"/>
          <p:nvPr/>
        </p:nvSpPr>
        <p:spPr>
          <a:xfrm>
            <a:off x="7462519" y="1927860"/>
            <a:ext cx="3017520" cy="637540"/>
          </a:xfrm>
          <a:prstGeom prst="rect">
            <a:avLst/>
          </a:prstGeom>
          <a:solidFill>
            <a:srgbClr val="EC7C30"/>
          </a:solidFill>
          <a:ln>
            <a:noFill/>
          </a:ln>
        </p:spPr>
        <p:txBody>
          <a:bodyPr anchorCtr="0" anchor="t" bIns="0" lIns="0" spcFirstLastPara="1" rIns="0" wrap="square" tIns="50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común obligatorio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5080" marR="0" rtl="0" algn="ctr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(14h)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2"/>
          <p:cNvSpPr txBox="1"/>
          <p:nvPr/>
        </p:nvSpPr>
        <p:spPr>
          <a:xfrm>
            <a:off x="7462519" y="2827020"/>
            <a:ext cx="3017520" cy="637540"/>
          </a:xfrm>
          <a:prstGeom prst="rect">
            <a:avLst/>
          </a:prstGeom>
          <a:solidFill>
            <a:srgbClr val="EC7C30"/>
          </a:solidFill>
          <a:ln>
            <a:noFill/>
          </a:ln>
        </p:spPr>
        <p:txBody>
          <a:bodyPr anchorCtr="0" anchor="t" bIns="0" lIns="0" spcFirstLastPara="1" rIns="0" wrap="square" tIns="50800">
            <a:noAutofit/>
          </a:bodyPr>
          <a:lstStyle/>
          <a:p>
            <a:pPr indent="0" lvl="0" marL="127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común electivo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2540" marR="0" rtl="0" algn="ctr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(2h)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2"/>
          <p:cNvSpPr txBox="1"/>
          <p:nvPr/>
        </p:nvSpPr>
        <p:spPr>
          <a:xfrm>
            <a:off x="3561079" y="4625340"/>
            <a:ext cx="3218180" cy="637540"/>
          </a:xfrm>
          <a:prstGeom prst="rect">
            <a:avLst/>
          </a:prstGeom>
          <a:solidFill>
            <a:srgbClr val="4BACB5"/>
          </a:solidFill>
          <a:ln>
            <a:noFill/>
          </a:ln>
        </p:spPr>
        <p:txBody>
          <a:bodyPr anchorCtr="0" anchor="t" bIns="0" lIns="0" spcFirstLastPara="1" rIns="0" wrap="square" tIns="147300">
            <a:noAutofit/>
          </a:bodyPr>
          <a:lstStyle/>
          <a:p>
            <a:pPr indent="0" lvl="0" marL="5822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DIFERENCIADO</a:t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2"/>
          <p:cNvSpPr txBox="1"/>
          <p:nvPr/>
        </p:nvSpPr>
        <p:spPr>
          <a:xfrm>
            <a:off x="7462525" y="4948500"/>
            <a:ext cx="3017400" cy="637500"/>
          </a:xfrm>
          <a:prstGeom prst="rect">
            <a:avLst/>
          </a:prstGeom>
          <a:solidFill>
            <a:srgbClr val="4BACB5"/>
          </a:solidFill>
          <a:ln>
            <a:noFill/>
          </a:ln>
        </p:spPr>
        <p:txBody>
          <a:bodyPr anchorCtr="0" anchor="t" bIns="0" lIns="0" spcFirstLastPara="1" rIns="0" wrap="square" tIns="52050">
            <a:noAutofit/>
          </a:bodyPr>
          <a:lstStyle/>
          <a:p>
            <a:pPr indent="0" lvl="0" marL="190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diferenciado HC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2540" marR="0" rtl="0" algn="ctr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(18 h)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2"/>
          <p:cNvSpPr txBox="1"/>
          <p:nvPr/>
        </p:nvSpPr>
        <p:spPr>
          <a:xfrm>
            <a:off x="3561075" y="5524500"/>
            <a:ext cx="3218100" cy="1138500"/>
          </a:xfrm>
          <a:prstGeom prst="rect">
            <a:avLst/>
          </a:prstGeom>
          <a:solidFill>
            <a:srgbClr val="EC7C30"/>
          </a:solidFill>
          <a:ln>
            <a:noFill/>
          </a:ln>
        </p:spPr>
        <p:txBody>
          <a:bodyPr anchorCtr="0" anchor="t" bIns="0" lIns="0" spcFirstLastPara="1" rIns="0" wrap="square" tIns="163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HORAS DE LIBRE DISPOSICIÓN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3810" marR="0" rtl="0" algn="ctr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(8h) 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"/>
          <p:cNvSpPr/>
          <p:nvPr/>
        </p:nvSpPr>
        <p:spPr>
          <a:xfrm>
            <a:off x="2145029" y="6386829"/>
            <a:ext cx="0" cy="335915"/>
          </a:xfrm>
          <a:custGeom>
            <a:rect b="b" l="l" r="r" t="t"/>
            <a:pathLst>
              <a:path extrusionOk="0" h="335915" w="120000">
                <a:moveTo>
                  <a:pt x="0" y="0"/>
                </a:moveTo>
                <a:lnTo>
                  <a:pt x="0" y="335788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4" name="Google Shape;144;p13"/>
          <p:cNvSpPr/>
          <p:nvPr/>
        </p:nvSpPr>
        <p:spPr>
          <a:xfrm>
            <a:off x="0" y="2537460"/>
            <a:ext cx="12192000" cy="1953260"/>
          </a:xfrm>
          <a:custGeom>
            <a:rect b="b" l="l" r="r" t="t"/>
            <a:pathLst>
              <a:path extrusionOk="0" h="1953260" w="12192000">
                <a:moveTo>
                  <a:pt x="0" y="1953260"/>
                </a:moveTo>
                <a:lnTo>
                  <a:pt x="12192000" y="1953260"/>
                </a:lnTo>
                <a:lnTo>
                  <a:pt x="12192000" y="0"/>
                </a:lnTo>
                <a:lnTo>
                  <a:pt x="0" y="0"/>
                </a:lnTo>
                <a:lnTo>
                  <a:pt x="0" y="1953260"/>
                </a:lnTo>
                <a:close/>
              </a:path>
            </a:pathLst>
          </a:custGeom>
          <a:solidFill>
            <a:srgbClr val="F5791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5" name="Google Shape;145;p13"/>
          <p:cNvSpPr txBox="1"/>
          <p:nvPr/>
        </p:nvSpPr>
        <p:spPr>
          <a:xfrm>
            <a:off x="2507360" y="2773045"/>
            <a:ext cx="6367780" cy="1463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NUEVAS	BASES  CURRICULARES	</a:t>
            </a: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°	y	4 °	M E D I O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 C ó m o	s e	o r g a n i z a	e s t e	c i c l o ?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972502" y="2384805"/>
            <a:ext cx="1437640" cy="2129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4"/>
          <p:cNvSpPr/>
          <p:nvPr/>
        </p:nvSpPr>
        <p:spPr>
          <a:xfrm>
            <a:off x="0" y="1520809"/>
            <a:ext cx="12192000" cy="5387340"/>
          </a:xfrm>
          <a:custGeom>
            <a:rect b="b" l="l" r="r" t="t"/>
            <a:pathLst>
              <a:path extrusionOk="0" h="5387340" w="12192000">
                <a:moveTo>
                  <a:pt x="0" y="5387340"/>
                </a:moveTo>
                <a:lnTo>
                  <a:pt x="12192000" y="5387340"/>
                </a:lnTo>
                <a:lnTo>
                  <a:pt x="12192000" y="0"/>
                </a:lnTo>
                <a:lnTo>
                  <a:pt x="0" y="0"/>
                </a:lnTo>
                <a:lnTo>
                  <a:pt x="0" y="5387340"/>
                </a:lnTo>
                <a:close/>
              </a:path>
            </a:pathLst>
          </a:custGeom>
          <a:solidFill>
            <a:srgbClr val="6E6E6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  </a:t>
            </a:r>
            <a:endParaRPr sz="1800"/>
          </a:p>
        </p:txBody>
      </p:sp>
      <p:sp>
        <p:nvSpPr>
          <p:cNvPr id="153" name="Google Shape;153;p14"/>
          <p:cNvSpPr/>
          <p:nvPr/>
        </p:nvSpPr>
        <p:spPr>
          <a:xfrm>
            <a:off x="1069339" y="14706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4" name="Google Shape;154;p14"/>
          <p:cNvSpPr/>
          <p:nvPr/>
        </p:nvSpPr>
        <p:spPr>
          <a:xfrm>
            <a:off x="0" y="0"/>
            <a:ext cx="12192000" cy="1470660"/>
          </a:xfrm>
          <a:custGeom>
            <a:rect b="b" l="l" r="r" t="t"/>
            <a:pathLst>
              <a:path extrusionOk="0" h="1470660" w="12192000">
                <a:moveTo>
                  <a:pt x="0" y="1470660"/>
                </a:moveTo>
                <a:lnTo>
                  <a:pt x="12192000" y="1470660"/>
                </a:lnTo>
                <a:lnTo>
                  <a:pt x="12192000" y="0"/>
                </a:lnTo>
                <a:lnTo>
                  <a:pt x="0" y="0"/>
                </a:lnTo>
                <a:lnTo>
                  <a:pt x="0" y="14706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5" name="Google Shape;155;p14"/>
          <p:cNvSpPr txBox="1"/>
          <p:nvPr>
            <p:ph type="title"/>
          </p:nvPr>
        </p:nvSpPr>
        <p:spPr>
          <a:xfrm>
            <a:off x="287020" y="410209"/>
            <a:ext cx="8384540" cy="574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¿CÓMO	SE	ORGANIZA EL CICLO?</a:t>
            </a:r>
            <a:endParaRPr sz="3600"/>
          </a:p>
        </p:txBody>
      </p:sp>
      <p:sp>
        <p:nvSpPr>
          <p:cNvPr id="156" name="Google Shape;156;p14"/>
          <p:cNvSpPr/>
          <p:nvPr/>
        </p:nvSpPr>
        <p:spPr>
          <a:xfrm>
            <a:off x="342900" y="3345175"/>
            <a:ext cx="1241044" cy="711200"/>
          </a:xfrm>
          <a:custGeom>
            <a:rect b="b" l="l" r="r" t="t"/>
            <a:pathLst>
              <a:path extrusionOk="0" h="711200" w="711200">
                <a:moveTo>
                  <a:pt x="355600" y="0"/>
                </a:moveTo>
                <a:lnTo>
                  <a:pt x="307347" y="3247"/>
                </a:lnTo>
                <a:lnTo>
                  <a:pt x="261067" y="12705"/>
                </a:lnTo>
                <a:lnTo>
                  <a:pt x="217184" y="27951"/>
                </a:lnTo>
                <a:lnTo>
                  <a:pt x="176121" y="48561"/>
                </a:lnTo>
                <a:lnTo>
                  <a:pt x="138303" y="74109"/>
                </a:lnTo>
                <a:lnTo>
                  <a:pt x="104152" y="104171"/>
                </a:lnTo>
                <a:lnTo>
                  <a:pt x="74093" y="138324"/>
                </a:lnTo>
                <a:lnTo>
                  <a:pt x="48549" y="176144"/>
                </a:lnTo>
                <a:lnTo>
                  <a:pt x="27944" y="217205"/>
                </a:lnTo>
                <a:lnTo>
                  <a:pt x="12702" y="261084"/>
                </a:lnTo>
                <a:lnTo>
                  <a:pt x="3246" y="307357"/>
                </a:lnTo>
                <a:lnTo>
                  <a:pt x="0" y="355600"/>
                </a:lnTo>
                <a:lnTo>
                  <a:pt x="3246" y="403842"/>
                </a:lnTo>
                <a:lnTo>
                  <a:pt x="12702" y="450115"/>
                </a:lnTo>
                <a:lnTo>
                  <a:pt x="27944" y="493994"/>
                </a:lnTo>
                <a:lnTo>
                  <a:pt x="48549" y="535055"/>
                </a:lnTo>
                <a:lnTo>
                  <a:pt x="74093" y="572875"/>
                </a:lnTo>
                <a:lnTo>
                  <a:pt x="104152" y="607028"/>
                </a:lnTo>
                <a:lnTo>
                  <a:pt x="138303" y="637090"/>
                </a:lnTo>
                <a:lnTo>
                  <a:pt x="176121" y="662638"/>
                </a:lnTo>
                <a:lnTo>
                  <a:pt x="217184" y="683248"/>
                </a:lnTo>
                <a:lnTo>
                  <a:pt x="261067" y="698494"/>
                </a:lnTo>
                <a:lnTo>
                  <a:pt x="307347" y="707952"/>
                </a:lnTo>
                <a:lnTo>
                  <a:pt x="355600" y="711200"/>
                </a:lnTo>
                <a:lnTo>
                  <a:pt x="403852" y="707952"/>
                </a:lnTo>
                <a:lnTo>
                  <a:pt x="450132" y="698494"/>
                </a:lnTo>
                <a:lnTo>
                  <a:pt x="494015" y="683248"/>
                </a:lnTo>
                <a:lnTo>
                  <a:pt x="535078" y="662638"/>
                </a:lnTo>
                <a:lnTo>
                  <a:pt x="572896" y="637090"/>
                </a:lnTo>
                <a:lnTo>
                  <a:pt x="607047" y="607028"/>
                </a:lnTo>
                <a:lnTo>
                  <a:pt x="637106" y="572875"/>
                </a:lnTo>
                <a:lnTo>
                  <a:pt x="662650" y="535055"/>
                </a:lnTo>
                <a:lnTo>
                  <a:pt x="683255" y="493994"/>
                </a:lnTo>
                <a:lnTo>
                  <a:pt x="698497" y="450115"/>
                </a:lnTo>
                <a:lnTo>
                  <a:pt x="707953" y="403842"/>
                </a:lnTo>
                <a:lnTo>
                  <a:pt x="711200" y="355600"/>
                </a:lnTo>
                <a:lnTo>
                  <a:pt x="707953" y="307357"/>
                </a:lnTo>
                <a:lnTo>
                  <a:pt x="698497" y="261084"/>
                </a:lnTo>
                <a:lnTo>
                  <a:pt x="683255" y="217205"/>
                </a:lnTo>
                <a:lnTo>
                  <a:pt x="662650" y="176144"/>
                </a:lnTo>
                <a:lnTo>
                  <a:pt x="637106" y="138324"/>
                </a:lnTo>
                <a:lnTo>
                  <a:pt x="607047" y="104171"/>
                </a:lnTo>
                <a:lnTo>
                  <a:pt x="572896" y="74109"/>
                </a:lnTo>
                <a:lnTo>
                  <a:pt x="535078" y="48561"/>
                </a:lnTo>
                <a:lnTo>
                  <a:pt x="494015" y="27951"/>
                </a:lnTo>
                <a:lnTo>
                  <a:pt x="450132" y="12705"/>
                </a:lnTo>
                <a:lnTo>
                  <a:pt x="403852" y="3247"/>
                </a:lnTo>
                <a:lnTo>
                  <a:pt x="355600" y="0"/>
                </a:lnTo>
                <a:close/>
              </a:path>
            </a:pathLst>
          </a:custGeom>
          <a:solidFill>
            <a:srgbClr val="D421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7" name="Google Shape;157;p14"/>
          <p:cNvSpPr txBox="1"/>
          <p:nvPr/>
        </p:nvSpPr>
        <p:spPr>
          <a:xfrm>
            <a:off x="635400" y="3517825"/>
            <a:ext cx="548700" cy="3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4"/>
          <p:cNvSpPr txBox="1"/>
          <p:nvPr/>
        </p:nvSpPr>
        <p:spPr>
          <a:xfrm>
            <a:off x="2253360" y="3516629"/>
            <a:ext cx="1905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4"/>
          <p:cNvSpPr txBox="1"/>
          <p:nvPr/>
        </p:nvSpPr>
        <p:spPr>
          <a:xfrm>
            <a:off x="810577" y="4308652"/>
            <a:ext cx="1550670" cy="758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 asignaturas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obligatorias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4"/>
          <p:cNvSpPr/>
          <p:nvPr/>
        </p:nvSpPr>
        <p:spPr>
          <a:xfrm>
            <a:off x="34290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6" y="797560"/>
                </a:moveTo>
                <a:lnTo>
                  <a:pt x="399199" y="797560"/>
                </a:lnTo>
                <a:lnTo>
                  <a:pt x="398729" y="998727"/>
                </a:lnTo>
                <a:lnTo>
                  <a:pt x="997966" y="797560"/>
                </a:lnTo>
                <a:close/>
              </a:path>
              <a:path extrusionOk="0" h="998855" w="2395220">
                <a:moveTo>
                  <a:pt x="2395220" y="0"/>
                </a:moveTo>
                <a:lnTo>
                  <a:pt x="0" y="0"/>
                </a:lnTo>
                <a:lnTo>
                  <a:pt x="0" y="797560"/>
                </a:lnTo>
                <a:lnTo>
                  <a:pt x="2395220" y="797560"/>
                </a:lnTo>
                <a:lnTo>
                  <a:pt x="2395220" y="0"/>
                </a:lnTo>
                <a:close/>
              </a:path>
            </a:pathLst>
          </a:custGeom>
          <a:solidFill>
            <a:srgbClr val="4BACB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1" name="Google Shape;161;p14"/>
          <p:cNvSpPr txBox="1"/>
          <p:nvPr/>
        </p:nvSpPr>
        <p:spPr>
          <a:xfrm>
            <a:off x="645794" y="2037927"/>
            <a:ext cx="1788795" cy="58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COMÚN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Formación General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4"/>
          <p:cNvSpPr txBox="1"/>
          <p:nvPr/>
        </p:nvSpPr>
        <p:spPr>
          <a:xfrm>
            <a:off x="2873629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4"/>
          <p:cNvSpPr txBox="1"/>
          <p:nvPr/>
        </p:nvSpPr>
        <p:spPr>
          <a:xfrm>
            <a:off x="5841110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4"/>
          <p:cNvSpPr txBox="1"/>
          <p:nvPr/>
        </p:nvSpPr>
        <p:spPr>
          <a:xfrm>
            <a:off x="9018269" y="2096515"/>
            <a:ext cx="262890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4"/>
          <p:cNvSpPr/>
          <p:nvPr/>
        </p:nvSpPr>
        <p:spPr>
          <a:xfrm>
            <a:off x="946658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6" y="797560"/>
                </a:moveTo>
                <a:lnTo>
                  <a:pt x="399161" y="797560"/>
                </a:lnTo>
                <a:lnTo>
                  <a:pt x="398779" y="998727"/>
                </a:lnTo>
                <a:lnTo>
                  <a:pt x="997966" y="797560"/>
                </a:lnTo>
                <a:close/>
              </a:path>
              <a:path extrusionOk="0" h="998855" w="2395220">
                <a:moveTo>
                  <a:pt x="2395220" y="0"/>
                </a:moveTo>
                <a:lnTo>
                  <a:pt x="0" y="0"/>
                </a:lnTo>
                <a:lnTo>
                  <a:pt x="0" y="797560"/>
                </a:lnTo>
                <a:lnTo>
                  <a:pt x="2395220" y="797560"/>
                </a:lnTo>
                <a:lnTo>
                  <a:pt x="2395220" y="0"/>
                </a:ln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6" name="Google Shape;166;p14"/>
          <p:cNvSpPr/>
          <p:nvPr/>
        </p:nvSpPr>
        <p:spPr>
          <a:xfrm>
            <a:off x="6273800" y="1965960"/>
            <a:ext cx="2555240" cy="998855"/>
          </a:xfrm>
          <a:custGeom>
            <a:rect b="b" l="l" r="r" t="t"/>
            <a:pathLst>
              <a:path extrusionOk="0" h="998855" w="2555240">
                <a:moveTo>
                  <a:pt x="1064641" y="797560"/>
                </a:moveTo>
                <a:lnTo>
                  <a:pt x="425830" y="797560"/>
                </a:lnTo>
                <a:lnTo>
                  <a:pt x="425323" y="998727"/>
                </a:lnTo>
                <a:lnTo>
                  <a:pt x="1064641" y="797560"/>
                </a:lnTo>
                <a:close/>
              </a:path>
              <a:path extrusionOk="0" h="998855" w="2555240">
                <a:moveTo>
                  <a:pt x="2555240" y="0"/>
                </a:moveTo>
                <a:lnTo>
                  <a:pt x="0" y="0"/>
                </a:lnTo>
                <a:lnTo>
                  <a:pt x="0" y="797560"/>
                </a:lnTo>
                <a:lnTo>
                  <a:pt x="2555240" y="797560"/>
                </a:lnTo>
                <a:lnTo>
                  <a:pt x="2555240" y="0"/>
                </a:ln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7" name="Google Shape;167;p14"/>
          <p:cNvSpPr/>
          <p:nvPr/>
        </p:nvSpPr>
        <p:spPr>
          <a:xfrm>
            <a:off x="3271520" y="1965960"/>
            <a:ext cx="2395220" cy="998855"/>
          </a:xfrm>
          <a:custGeom>
            <a:rect b="b" l="l" r="r" t="t"/>
            <a:pathLst>
              <a:path extrusionOk="0" h="998855" w="2395220">
                <a:moveTo>
                  <a:pt x="997965" y="797560"/>
                </a:moveTo>
                <a:lnTo>
                  <a:pt x="399160" y="797560"/>
                </a:lnTo>
                <a:lnTo>
                  <a:pt x="398779" y="998727"/>
                </a:lnTo>
                <a:lnTo>
                  <a:pt x="997965" y="797560"/>
                </a:lnTo>
                <a:close/>
              </a:path>
              <a:path extrusionOk="0" h="998855" w="2395220">
                <a:moveTo>
                  <a:pt x="2395219" y="0"/>
                </a:moveTo>
                <a:lnTo>
                  <a:pt x="0" y="0"/>
                </a:lnTo>
                <a:lnTo>
                  <a:pt x="0" y="797560"/>
                </a:lnTo>
                <a:lnTo>
                  <a:pt x="2395219" y="797560"/>
                </a:lnTo>
                <a:lnTo>
                  <a:pt x="2395219" y="0"/>
                </a:lnTo>
                <a:close/>
              </a:path>
            </a:pathLst>
          </a:custGeom>
          <a:solidFill>
            <a:srgbClr val="57575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5"/>
          <p:cNvSpPr/>
          <p:nvPr/>
        </p:nvSpPr>
        <p:spPr>
          <a:xfrm>
            <a:off x="345440" y="0"/>
            <a:ext cx="11846559" cy="68579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4" name="Google Shape;174;p15"/>
          <p:cNvSpPr/>
          <p:nvPr/>
        </p:nvSpPr>
        <p:spPr>
          <a:xfrm>
            <a:off x="0" y="76200"/>
            <a:ext cx="5367020" cy="6819900"/>
          </a:xfrm>
          <a:custGeom>
            <a:rect b="b" l="l" r="r" t="t"/>
            <a:pathLst>
              <a:path extrusionOk="0" h="6819900" w="5367020">
                <a:moveTo>
                  <a:pt x="0" y="6819898"/>
                </a:moveTo>
                <a:lnTo>
                  <a:pt x="5367020" y="6819898"/>
                </a:lnTo>
                <a:lnTo>
                  <a:pt x="5367020" y="0"/>
                </a:lnTo>
                <a:lnTo>
                  <a:pt x="0" y="0"/>
                </a:lnTo>
                <a:lnTo>
                  <a:pt x="0" y="6819898"/>
                </a:lnTo>
                <a:close/>
              </a:path>
            </a:pathLst>
          </a:custGeom>
          <a:solidFill>
            <a:srgbClr val="4BACB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5" name="Google Shape;175;p15"/>
          <p:cNvSpPr txBox="1"/>
          <p:nvPr>
            <p:ph type="title"/>
          </p:nvPr>
        </p:nvSpPr>
        <p:spPr>
          <a:xfrm>
            <a:off x="412750" y="651944"/>
            <a:ext cx="4033520" cy="9004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445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</a:rPr>
              <a:t>P L A N	C O M Ú N	D E</a:t>
            </a:r>
            <a:endParaRPr sz="2400"/>
          </a:p>
          <a:p>
            <a:pPr indent="0" lvl="0" marL="127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</a:rPr>
              <a:t>F O R M A C I Ó N	G E N E R A L</a:t>
            </a:r>
            <a:endParaRPr sz="2400"/>
          </a:p>
        </p:txBody>
      </p:sp>
      <p:sp>
        <p:nvSpPr>
          <p:cNvPr id="176" name="Google Shape;176;p15"/>
          <p:cNvSpPr/>
          <p:nvPr/>
        </p:nvSpPr>
        <p:spPr>
          <a:xfrm>
            <a:off x="1269" y="1817370"/>
            <a:ext cx="4476750" cy="0"/>
          </a:xfrm>
          <a:custGeom>
            <a:rect b="b" l="l" r="r" t="t"/>
            <a:pathLst>
              <a:path extrusionOk="0" h="120000" w="4476750">
                <a:moveTo>
                  <a:pt x="4476750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7" name="Google Shape;177;p15"/>
          <p:cNvSpPr txBox="1"/>
          <p:nvPr/>
        </p:nvSpPr>
        <p:spPr>
          <a:xfrm>
            <a:off x="519750" y="2194550"/>
            <a:ext cx="5367000" cy="44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FFFF"/>
                </a:solidFill>
              </a:rPr>
              <a:t>6 ASIGNATURAS OBLIGATORIAS</a:t>
            </a:r>
            <a:endParaRPr b="1" sz="2000"/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99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Lengua y Literatura</a:t>
            </a: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</a:t>
            </a:r>
            <a:r>
              <a:rPr lang="en-US" sz="1800">
                <a:solidFill>
                  <a:srgbClr val="00558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 horas</a:t>
            </a:r>
            <a:r>
              <a:rPr b="1" lang="en-US" sz="1800">
                <a:solidFill>
                  <a:srgbClr val="FFFF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7020" lvl="0" marL="299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</a:pPr>
            <a:r>
              <a:rPr b="1"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Matemática                       </a:t>
            </a:r>
            <a:r>
              <a:rPr lang="en-US" sz="2000">
                <a:solidFill>
                  <a:srgbClr val="00558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 horas</a:t>
            </a:r>
            <a:r>
              <a:rPr b="1" lang="en-US" sz="2000">
                <a:solidFill>
                  <a:srgbClr val="FFFF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20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t/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7020" lvl="0" marL="299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</a:pPr>
            <a:r>
              <a:rPr b="1"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Educación Ciudadana</a:t>
            </a: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2000">
                <a:solidFill>
                  <a:srgbClr val="00558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 horas</a:t>
            </a:r>
            <a:r>
              <a:rPr b="1" lang="en-US" sz="2000">
                <a:solidFill>
                  <a:srgbClr val="FFFF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20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t/>
            </a:r>
            <a:endParaRPr sz="2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7020" lvl="0" marL="299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</a:pPr>
            <a:r>
              <a:rPr b="1"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Ciencias</a:t>
            </a: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</a:t>
            </a:r>
            <a:r>
              <a:rPr lang="en-US" sz="2000">
                <a:solidFill>
                  <a:srgbClr val="00558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 horas</a:t>
            </a:r>
            <a:r>
              <a:rPr b="1" lang="en-US" sz="2000">
                <a:solidFill>
                  <a:srgbClr val="FFFF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20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FFFFFF"/>
              </a:buClr>
              <a:buSzPts val="2050"/>
              <a:buFont typeface="Arial"/>
              <a:buNone/>
            </a:pPr>
            <a:r>
              <a:t/>
            </a:r>
            <a:endParaRPr sz="205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7020" lvl="0" marL="299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</a:pPr>
            <a:r>
              <a:rPr b="1"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Filosofía</a:t>
            </a: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</a:t>
            </a:r>
            <a:r>
              <a:rPr lang="en-US" sz="2000">
                <a:solidFill>
                  <a:srgbClr val="FFFFFF"/>
                </a:solidFill>
              </a:rPr>
              <a:t>     </a:t>
            </a:r>
            <a:r>
              <a:rPr lang="en-US" sz="2000">
                <a:solidFill>
                  <a:srgbClr val="00558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 horas</a:t>
            </a:r>
            <a:r>
              <a:rPr b="1" lang="en-US" sz="2000">
                <a:solidFill>
                  <a:srgbClr val="FFFF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20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FFFFFF"/>
              </a:buClr>
              <a:buSzPts val="1750"/>
              <a:buFont typeface="Arial"/>
              <a:buNone/>
            </a:pPr>
            <a:r>
              <a:t/>
            </a:r>
            <a:endParaRPr sz="17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7020" lvl="0" marL="299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</a:pPr>
            <a:r>
              <a:rPr b="1"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</a:t>
            </a:r>
            <a:r>
              <a:rPr lang="en-US" sz="2000">
                <a:solidFill>
                  <a:srgbClr val="FFFF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558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 horas</a:t>
            </a:r>
            <a:r>
              <a:rPr b="1" lang="en-US" sz="2000">
                <a:solidFill>
                  <a:srgbClr val="FFFF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20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5"/>
          <p:cNvSpPr/>
          <p:nvPr/>
        </p:nvSpPr>
        <p:spPr>
          <a:xfrm>
            <a:off x="4879340" y="485140"/>
            <a:ext cx="685800" cy="685800"/>
          </a:xfrm>
          <a:custGeom>
            <a:rect b="b" l="l" r="r" t="t"/>
            <a:pathLst>
              <a:path extrusionOk="0" h="685800" w="685800">
                <a:moveTo>
                  <a:pt x="342900" y="0"/>
                </a:moveTo>
                <a:lnTo>
                  <a:pt x="296375" y="3130"/>
                </a:lnTo>
                <a:lnTo>
                  <a:pt x="251751" y="12250"/>
                </a:lnTo>
                <a:lnTo>
                  <a:pt x="209436" y="26949"/>
                </a:lnTo>
                <a:lnTo>
                  <a:pt x="169841" y="46820"/>
                </a:lnTo>
                <a:lnTo>
                  <a:pt x="133373" y="71454"/>
                </a:lnTo>
                <a:lnTo>
                  <a:pt x="100441" y="100441"/>
                </a:lnTo>
                <a:lnTo>
                  <a:pt x="71454" y="133373"/>
                </a:lnTo>
                <a:lnTo>
                  <a:pt x="46820" y="169841"/>
                </a:lnTo>
                <a:lnTo>
                  <a:pt x="26949" y="209436"/>
                </a:lnTo>
                <a:lnTo>
                  <a:pt x="12250" y="251751"/>
                </a:lnTo>
                <a:lnTo>
                  <a:pt x="3130" y="296375"/>
                </a:lnTo>
                <a:lnTo>
                  <a:pt x="0" y="342900"/>
                </a:lnTo>
                <a:lnTo>
                  <a:pt x="3130" y="389424"/>
                </a:lnTo>
                <a:lnTo>
                  <a:pt x="12250" y="434048"/>
                </a:lnTo>
                <a:lnTo>
                  <a:pt x="26949" y="476363"/>
                </a:lnTo>
                <a:lnTo>
                  <a:pt x="46820" y="515958"/>
                </a:lnTo>
                <a:lnTo>
                  <a:pt x="71454" y="552426"/>
                </a:lnTo>
                <a:lnTo>
                  <a:pt x="100441" y="585358"/>
                </a:lnTo>
                <a:lnTo>
                  <a:pt x="133373" y="614345"/>
                </a:lnTo>
                <a:lnTo>
                  <a:pt x="169841" y="638979"/>
                </a:lnTo>
                <a:lnTo>
                  <a:pt x="209436" y="658850"/>
                </a:lnTo>
                <a:lnTo>
                  <a:pt x="251751" y="673549"/>
                </a:lnTo>
                <a:lnTo>
                  <a:pt x="296375" y="682669"/>
                </a:lnTo>
                <a:lnTo>
                  <a:pt x="342900" y="685800"/>
                </a:lnTo>
                <a:lnTo>
                  <a:pt x="389424" y="682669"/>
                </a:lnTo>
                <a:lnTo>
                  <a:pt x="434048" y="673549"/>
                </a:lnTo>
                <a:lnTo>
                  <a:pt x="476363" y="658850"/>
                </a:lnTo>
                <a:lnTo>
                  <a:pt x="515958" y="638979"/>
                </a:lnTo>
                <a:lnTo>
                  <a:pt x="552426" y="614345"/>
                </a:lnTo>
                <a:lnTo>
                  <a:pt x="585358" y="585358"/>
                </a:lnTo>
                <a:lnTo>
                  <a:pt x="614345" y="552426"/>
                </a:lnTo>
                <a:lnTo>
                  <a:pt x="638979" y="515958"/>
                </a:lnTo>
                <a:lnTo>
                  <a:pt x="658850" y="476363"/>
                </a:lnTo>
                <a:lnTo>
                  <a:pt x="673549" y="434048"/>
                </a:lnTo>
                <a:lnTo>
                  <a:pt x="682669" y="389424"/>
                </a:lnTo>
                <a:lnTo>
                  <a:pt x="685800" y="342900"/>
                </a:lnTo>
                <a:lnTo>
                  <a:pt x="682669" y="296375"/>
                </a:lnTo>
                <a:lnTo>
                  <a:pt x="673549" y="251751"/>
                </a:lnTo>
                <a:lnTo>
                  <a:pt x="658850" y="209436"/>
                </a:lnTo>
                <a:lnTo>
                  <a:pt x="638979" y="169841"/>
                </a:lnTo>
                <a:lnTo>
                  <a:pt x="614345" y="133373"/>
                </a:lnTo>
                <a:lnTo>
                  <a:pt x="585358" y="100441"/>
                </a:lnTo>
                <a:lnTo>
                  <a:pt x="552426" y="71454"/>
                </a:lnTo>
                <a:lnTo>
                  <a:pt x="515958" y="46820"/>
                </a:lnTo>
                <a:lnTo>
                  <a:pt x="476363" y="26949"/>
                </a:lnTo>
                <a:lnTo>
                  <a:pt x="434048" y="12250"/>
                </a:lnTo>
                <a:lnTo>
                  <a:pt x="389424" y="3130"/>
                </a:lnTo>
                <a:lnTo>
                  <a:pt x="342900" y="0"/>
                </a:lnTo>
                <a:close/>
              </a:path>
            </a:pathLst>
          </a:custGeom>
          <a:solidFill>
            <a:srgbClr val="99AA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9" name="Google Shape;179;p15"/>
          <p:cNvSpPr/>
          <p:nvPr/>
        </p:nvSpPr>
        <p:spPr>
          <a:xfrm>
            <a:off x="11043919" y="5219700"/>
            <a:ext cx="1148080" cy="1336040"/>
          </a:xfrm>
          <a:custGeom>
            <a:rect b="b" l="l" r="r" t="t"/>
            <a:pathLst>
              <a:path extrusionOk="0" h="1336040" w="1148079">
                <a:moveTo>
                  <a:pt x="673100" y="0"/>
                </a:moveTo>
                <a:lnTo>
                  <a:pt x="625031" y="1677"/>
                </a:lnTo>
                <a:lnTo>
                  <a:pt x="577875" y="6633"/>
                </a:lnTo>
                <a:lnTo>
                  <a:pt x="531744" y="14756"/>
                </a:lnTo>
                <a:lnTo>
                  <a:pt x="486753" y="25932"/>
                </a:lnTo>
                <a:lnTo>
                  <a:pt x="443016" y="40048"/>
                </a:lnTo>
                <a:lnTo>
                  <a:pt x="400647" y="56991"/>
                </a:lnTo>
                <a:lnTo>
                  <a:pt x="359759" y="76648"/>
                </a:lnTo>
                <a:lnTo>
                  <a:pt x="320466" y="98906"/>
                </a:lnTo>
                <a:lnTo>
                  <a:pt x="282883" y="123651"/>
                </a:lnTo>
                <a:lnTo>
                  <a:pt x="247123" y="150772"/>
                </a:lnTo>
                <a:lnTo>
                  <a:pt x="213300" y="180155"/>
                </a:lnTo>
                <a:lnTo>
                  <a:pt x="181529" y="211686"/>
                </a:lnTo>
                <a:lnTo>
                  <a:pt x="151922" y="245253"/>
                </a:lnTo>
                <a:lnTo>
                  <a:pt x="124595" y="280743"/>
                </a:lnTo>
                <a:lnTo>
                  <a:pt x="99661" y="318042"/>
                </a:lnTo>
                <a:lnTo>
                  <a:pt x="77233" y="357038"/>
                </a:lnTo>
                <a:lnTo>
                  <a:pt x="57426" y="397618"/>
                </a:lnTo>
                <a:lnTo>
                  <a:pt x="40354" y="439668"/>
                </a:lnTo>
                <a:lnTo>
                  <a:pt x="26130" y="483075"/>
                </a:lnTo>
                <a:lnTo>
                  <a:pt x="14869" y="527727"/>
                </a:lnTo>
                <a:lnTo>
                  <a:pt x="6684" y="573511"/>
                </a:lnTo>
                <a:lnTo>
                  <a:pt x="1690" y="620313"/>
                </a:lnTo>
                <a:lnTo>
                  <a:pt x="0" y="668019"/>
                </a:lnTo>
                <a:lnTo>
                  <a:pt x="1690" y="715726"/>
                </a:lnTo>
                <a:lnTo>
                  <a:pt x="6684" y="762528"/>
                </a:lnTo>
                <a:lnTo>
                  <a:pt x="14869" y="808312"/>
                </a:lnTo>
                <a:lnTo>
                  <a:pt x="26130" y="852964"/>
                </a:lnTo>
                <a:lnTo>
                  <a:pt x="40354" y="896371"/>
                </a:lnTo>
                <a:lnTo>
                  <a:pt x="57426" y="938421"/>
                </a:lnTo>
                <a:lnTo>
                  <a:pt x="77233" y="979001"/>
                </a:lnTo>
                <a:lnTo>
                  <a:pt x="99661" y="1017997"/>
                </a:lnTo>
                <a:lnTo>
                  <a:pt x="124595" y="1055296"/>
                </a:lnTo>
                <a:lnTo>
                  <a:pt x="151922" y="1090786"/>
                </a:lnTo>
                <a:lnTo>
                  <a:pt x="181529" y="1124353"/>
                </a:lnTo>
                <a:lnTo>
                  <a:pt x="213300" y="1155884"/>
                </a:lnTo>
                <a:lnTo>
                  <a:pt x="247123" y="1185267"/>
                </a:lnTo>
                <a:lnTo>
                  <a:pt x="282883" y="1212388"/>
                </a:lnTo>
                <a:lnTo>
                  <a:pt x="320466" y="1237133"/>
                </a:lnTo>
                <a:lnTo>
                  <a:pt x="359759" y="1259391"/>
                </a:lnTo>
                <a:lnTo>
                  <a:pt x="400647" y="1279048"/>
                </a:lnTo>
                <a:lnTo>
                  <a:pt x="443016" y="1295991"/>
                </a:lnTo>
                <a:lnTo>
                  <a:pt x="486753" y="1310107"/>
                </a:lnTo>
                <a:lnTo>
                  <a:pt x="531744" y="1321283"/>
                </a:lnTo>
                <a:lnTo>
                  <a:pt x="577875" y="1329406"/>
                </a:lnTo>
                <a:lnTo>
                  <a:pt x="625031" y="1334362"/>
                </a:lnTo>
                <a:lnTo>
                  <a:pt x="673100" y="1336040"/>
                </a:lnTo>
                <a:lnTo>
                  <a:pt x="721168" y="1334362"/>
                </a:lnTo>
                <a:lnTo>
                  <a:pt x="768324" y="1329406"/>
                </a:lnTo>
                <a:lnTo>
                  <a:pt x="814455" y="1321283"/>
                </a:lnTo>
                <a:lnTo>
                  <a:pt x="859446" y="1310107"/>
                </a:lnTo>
                <a:lnTo>
                  <a:pt x="903183" y="1295991"/>
                </a:lnTo>
                <a:lnTo>
                  <a:pt x="945552" y="1279048"/>
                </a:lnTo>
                <a:lnTo>
                  <a:pt x="986440" y="1259391"/>
                </a:lnTo>
                <a:lnTo>
                  <a:pt x="1025733" y="1237133"/>
                </a:lnTo>
                <a:lnTo>
                  <a:pt x="1063316" y="1212388"/>
                </a:lnTo>
                <a:lnTo>
                  <a:pt x="1099076" y="1185267"/>
                </a:lnTo>
                <a:lnTo>
                  <a:pt x="1132899" y="1155884"/>
                </a:lnTo>
                <a:lnTo>
                  <a:pt x="1148079" y="1140818"/>
                </a:lnTo>
                <a:lnTo>
                  <a:pt x="1148079" y="195221"/>
                </a:lnTo>
                <a:lnTo>
                  <a:pt x="1099076" y="150772"/>
                </a:lnTo>
                <a:lnTo>
                  <a:pt x="1063316" y="123651"/>
                </a:lnTo>
                <a:lnTo>
                  <a:pt x="1025733" y="98906"/>
                </a:lnTo>
                <a:lnTo>
                  <a:pt x="986440" y="76648"/>
                </a:lnTo>
                <a:lnTo>
                  <a:pt x="945552" y="56991"/>
                </a:lnTo>
                <a:lnTo>
                  <a:pt x="903183" y="40048"/>
                </a:lnTo>
                <a:lnTo>
                  <a:pt x="859446" y="25932"/>
                </a:lnTo>
                <a:lnTo>
                  <a:pt x="814455" y="14756"/>
                </a:lnTo>
                <a:lnTo>
                  <a:pt x="768324" y="6633"/>
                </a:lnTo>
                <a:lnTo>
                  <a:pt x="721168" y="1677"/>
                </a:lnTo>
                <a:lnTo>
                  <a:pt x="673100" y="0"/>
                </a:lnTo>
                <a:close/>
              </a:path>
            </a:pathLst>
          </a:custGeom>
          <a:solidFill>
            <a:srgbClr val="8169A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0" name="Google Shape;180;p15"/>
          <p:cNvSpPr/>
          <p:nvPr/>
        </p:nvSpPr>
        <p:spPr>
          <a:xfrm>
            <a:off x="5702300" y="195579"/>
            <a:ext cx="1615440" cy="16205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1" name="Google Shape;181;p15"/>
          <p:cNvSpPr/>
          <p:nvPr/>
        </p:nvSpPr>
        <p:spPr>
          <a:xfrm>
            <a:off x="5126329" y="4316195"/>
            <a:ext cx="2541803" cy="254180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2" name="Google Shape;182;p15"/>
          <p:cNvSpPr/>
          <p:nvPr/>
        </p:nvSpPr>
        <p:spPr>
          <a:xfrm>
            <a:off x="11087100" y="0"/>
            <a:ext cx="1104899" cy="219456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3" name="Google Shape;183;p15"/>
          <p:cNvSpPr/>
          <p:nvPr/>
        </p:nvSpPr>
        <p:spPr>
          <a:xfrm>
            <a:off x="10292080" y="5219700"/>
            <a:ext cx="1798320" cy="1638297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/>
          <p:nvPr/>
        </p:nvSpPr>
        <p:spPr>
          <a:xfrm>
            <a:off x="2290826" y="6463710"/>
            <a:ext cx="54864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7E7E7E"/>
                </a:solidFill>
                <a:latin typeface="Arial"/>
                <a:ea typeface="Arial"/>
                <a:cs typeface="Arial"/>
                <a:sym typeface="Arial"/>
              </a:rPr>
              <a:t>2019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6"/>
          <p:cNvSpPr/>
          <p:nvPr/>
        </p:nvSpPr>
        <p:spPr>
          <a:xfrm>
            <a:off x="0" y="1546859"/>
            <a:ext cx="12192000" cy="5387340"/>
          </a:xfrm>
          <a:custGeom>
            <a:rect b="b" l="l" r="r" t="t"/>
            <a:pathLst>
              <a:path extrusionOk="0" h="5387340" w="12192000">
                <a:moveTo>
                  <a:pt x="0" y="5387340"/>
                </a:moveTo>
                <a:lnTo>
                  <a:pt x="12192000" y="5387340"/>
                </a:lnTo>
                <a:lnTo>
                  <a:pt x="12192000" y="0"/>
                </a:lnTo>
                <a:lnTo>
                  <a:pt x="0" y="0"/>
                </a:lnTo>
                <a:lnTo>
                  <a:pt x="0" y="5387340"/>
                </a:lnTo>
                <a:close/>
              </a:path>
            </a:pathLst>
          </a:custGeom>
          <a:solidFill>
            <a:srgbClr val="4BACB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0" name="Google Shape;190;p16"/>
          <p:cNvSpPr/>
          <p:nvPr/>
        </p:nvSpPr>
        <p:spPr>
          <a:xfrm>
            <a:off x="1069339" y="1470660"/>
            <a:ext cx="429259" cy="335280"/>
          </a:xfrm>
          <a:custGeom>
            <a:rect b="b" l="l" r="r" t="t"/>
            <a:pathLst>
              <a:path extrusionOk="0" h="335280" w="429259">
                <a:moveTo>
                  <a:pt x="429259" y="0"/>
                </a:moveTo>
                <a:lnTo>
                  <a:pt x="0" y="0"/>
                </a:lnTo>
                <a:lnTo>
                  <a:pt x="214629" y="335279"/>
                </a:lnTo>
                <a:lnTo>
                  <a:pt x="429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1" name="Google Shape;191;p16"/>
          <p:cNvSpPr txBox="1"/>
          <p:nvPr/>
        </p:nvSpPr>
        <p:spPr>
          <a:xfrm>
            <a:off x="568959" y="1946275"/>
            <a:ext cx="4693920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FORMACIÓN GENERAL COMÚN  OBLIGATORIO 14 HORAS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6"/>
          <p:cNvSpPr txBox="1"/>
          <p:nvPr>
            <p:ph type="title"/>
          </p:nvPr>
        </p:nvSpPr>
        <p:spPr>
          <a:xfrm>
            <a:off x="76875" y="372100"/>
            <a:ext cx="12192000" cy="6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14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P L A N	2 0 2 0	 D E	F O R M A C I Ó N  G E N E R A L	 C O M Ú N	3 °	Y	4 °	M E D IO</a:t>
            </a:r>
            <a:endParaRPr sz="2200"/>
          </a:p>
          <a:p>
            <a:pPr indent="0" lvl="0" marL="12700" rtl="0" algn="l">
              <a:lnSpc>
                <a:spcPct val="114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D I F E R E N C I A D O	</a:t>
            </a:r>
            <a:r>
              <a:rPr lang="en-US" sz="2200">
                <a:solidFill>
                  <a:srgbClr val="434343"/>
                </a:solidFill>
              </a:rPr>
              <a:t>HUMANISTA-CIENTÍFICO</a:t>
            </a:r>
            <a:endParaRPr sz="2200">
              <a:solidFill>
                <a:srgbClr val="434343"/>
              </a:solidFill>
            </a:endParaRPr>
          </a:p>
        </p:txBody>
      </p:sp>
      <p:graphicFrame>
        <p:nvGraphicFramePr>
          <p:cNvPr id="193" name="Google Shape;193;p16"/>
          <p:cNvGraphicFramePr/>
          <p:nvPr/>
        </p:nvGraphicFramePr>
        <p:xfrm>
          <a:off x="609511" y="27172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{CDFB44A1-1B2B-41E5-9668-E06A5DDB8E42}</a:tableStyleId>
              </a:tblPr>
              <a:tblGrid>
                <a:gridCol w="2746725"/>
                <a:gridCol w="3854275"/>
                <a:gridCol w="2261650"/>
              </a:tblGrid>
              <a:tr h="3651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HC-TP-ART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275" marB="0" marR="0" marL="0">
                    <a:solidFill>
                      <a:srgbClr val="B961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solidFill>
                      <a:srgbClr val="B961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56514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HORAS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275" marB="0" marR="0" marL="0">
                    <a:solidFill>
                      <a:srgbClr val="B96199"/>
                    </a:solidFill>
                  </a:tcPr>
                </a:tc>
              </a:tr>
              <a:tr h="548000">
                <a:tc gridSpan="2"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LENGUA Y LITERATURA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150" marB="0" marR="0" marL="0">
                    <a:solidFill>
                      <a:srgbClr val="E7E7E7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590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150" marB="0" marR="0" marL="0">
                    <a:solidFill>
                      <a:srgbClr val="E7E7E7"/>
                    </a:solidFill>
                  </a:tcPr>
                </a:tc>
              </a:tr>
              <a:tr h="548650"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FILOSOFÍA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150" marB="0" marR="0" marL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590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150" marB="0" marR="0" marL="0">
                    <a:solidFill>
                      <a:srgbClr val="FFFFFF"/>
                    </a:solidFill>
                  </a:tcPr>
                </a:tc>
              </a:tr>
              <a:tr h="548000">
                <a:tc gridSpan="2"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EDUCACIÓN CIUDADANA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150" marB="0" marR="0" marL="0">
                    <a:solidFill>
                      <a:srgbClr val="E7E7E7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590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150" marB="0" marR="0" marL="0">
                    <a:solidFill>
                      <a:srgbClr val="E7E7E7"/>
                    </a:solidFill>
                  </a:tcPr>
                </a:tc>
              </a:tr>
              <a:tr h="548650"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INGLÉS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775" marB="0" marR="0" marL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590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775" marB="0" marR="0" marL="0">
                    <a:solidFill>
                      <a:srgbClr val="FFFFFF"/>
                    </a:solidFill>
                  </a:tcPr>
                </a:tc>
              </a:tr>
              <a:tr h="548000">
                <a:tc>
                  <a:txBody>
                    <a:bodyPr/>
                    <a:lstStyle/>
                    <a:p>
                      <a:pPr indent="-762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MATEMÁT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IC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775" marB="0" marR="0" marL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590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775" marB="0" marR="0" marL="0">
                    <a:solidFill>
                      <a:srgbClr val="E7E7E7"/>
                    </a:solidFill>
                  </a:tcPr>
                </a:tc>
              </a:tr>
              <a:tr h="548650">
                <a:tc gridSpan="2"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CIENCIAS 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PARA LA CIUDADANÍA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775" marB="0" marR="0" marL="0"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590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4775" marB="0" marR="0" marL="0">
                    <a:solidFill>
                      <a:srgbClr val="FFFF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1454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7E7E7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2019 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2875" marB="0" marR="0" marL="0">
                    <a:lnL cap="flat" cmpd="sng" w="9525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4BACB5"/>
                    </a:solidFill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